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4"/>
  </p:notesMasterIdLst>
  <p:sldIdLst>
    <p:sldId id="256" r:id="rId2"/>
    <p:sldId id="257" r:id="rId3"/>
    <p:sldId id="260" r:id="rId4"/>
    <p:sldId id="271" r:id="rId5"/>
    <p:sldId id="261" r:id="rId6"/>
    <p:sldId id="262" r:id="rId7"/>
    <p:sldId id="273" r:id="rId8"/>
    <p:sldId id="274" r:id="rId9"/>
    <p:sldId id="275" r:id="rId10"/>
    <p:sldId id="276" r:id="rId11"/>
    <p:sldId id="277" r:id="rId12"/>
    <p:sldId id="281" r:id="rId13"/>
    <p:sldId id="282" r:id="rId14"/>
    <p:sldId id="283" r:id="rId15"/>
    <p:sldId id="285" r:id="rId16"/>
    <p:sldId id="263" r:id="rId17"/>
    <p:sldId id="272" r:id="rId18"/>
    <p:sldId id="278" r:id="rId19"/>
    <p:sldId id="280" r:id="rId20"/>
    <p:sldId id="284" r:id="rId21"/>
    <p:sldId id="270" r:id="rId22"/>
    <p:sldId id="266" r:id="rId23"/>
  </p:sldIdLst>
  <p:sldSz cx="9144000" cy="6858000" type="screen4x3"/>
  <p:notesSz cx="7010400" cy="9296400"/>
  <p:embeddedFontLst>
    <p:embeddedFont>
      <p:font typeface="Calibri" panose="020F0502020204030204" pitchFamily="34" charset="0"/>
      <p:regular r:id="rId25"/>
      <p:bold r:id="rId26"/>
      <p:italic r:id="rId27"/>
      <p:boldItalic r:id="rId28"/>
    </p:embeddedFont>
    <p:embeddedFont>
      <p:font typeface="Arial Black" panose="020B0A04020102020204" pitchFamily="34" charset="0"/>
      <p:bold r:id="rId29"/>
    </p:embeddedFont>
    <p:embeddedFont>
      <p:font typeface="Tahoma" panose="020B060403050404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783" autoAdjust="0"/>
  </p:normalViewPr>
  <p:slideViewPr>
    <p:cSldViewPr snapToGrid="0">
      <p:cViewPr varScale="1">
        <p:scale>
          <a:sx n="71" d="100"/>
          <a:sy n="71" d="100"/>
        </p:scale>
        <p:origin x="1742" y="67"/>
      </p:cViewPr>
      <p:guideLst/>
    </p:cSldViewPr>
  </p:slideViewPr>
  <p:notesTextViewPr>
    <p:cViewPr>
      <p:scale>
        <a:sx n="1" d="1"/>
        <a:sy n="1" d="1"/>
      </p:scale>
      <p:origin x="0" y="0"/>
    </p:cViewPr>
  </p:notesTextViewPr>
  <p:notesViewPr>
    <p:cSldViewPr snapToGrid="0">
      <p:cViewPr varScale="1">
        <p:scale>
          <a:sx n="62" d="100"/>
          <a:sy n="62" d="100"/>
        </p:scale>
        <p:origin x="3125"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482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20"/>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20"/>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John_Louis_Emil_Dreyer" TargetMode="External"/><Relationship Id="rId13" Type="http://schemas.openxmlformats.org/officeDocument/2006/relationships/hyperlink" Target="https://en.wikipedia.org/wiki/B._E._Markarian" TargetMode="External"/><Relationship Id="rId18" Type="http://schemas.openxmlformats.org/officeDocument/2006/relationships/hyperlink" Target="https://en.wikipedia.org/wiki/NGC_4435" TargetMode="External"/><Relationship Id="rId3" Type="http://schemas.openxmlformats.org/officeDocument/2006/relationships/hyperlink" Target="https://en.wikipedia.org/wiki/Galaxies" TargetMode="External"/><Relationship Id="rId7" Type="http://schemas.openxmlformats.org/officeDocument/2006/relationships/hyperlink" Target="https://en.wikipedia.org/wiki/Messier_86" TargetMode="External"/><Relationship Id="rId12" Type="http://schemas.openxmlformats.org/officeDocument/2006/relationships/hyperlink" Target="https://en.wikipedia.org/wiki/Astrophysicist" TargetMode="External"/><Relationship Id="rId17" Type="http://schemas.openxmlformats.org/officeDocument/2006/relationships/hyperlink" Target="https://en.wikipedia.org/wiki/NGC_4438" TargetMode="External"/><Relationship Id="rId2" Type="http://schemas.openxmlformats.org/officeDocument/2006/relationships/slide" Target="../slides/slide11.xml"/><Relationship Id="rId16" Type="http://schemas.openxmlformats.org/officeDocument/2006/relationships/hyperlink" Target="https://en.wikipedia.org/wiki/NGC_4406" TargetMode="External"/><Relationship Id="rId1" Type="http://schemas.openxmlformats.org/officeDocument/2006/relationships/notesMaster" Target="../notesMasters/notesMaster1.xml"/><Relationship Id="rId6" Type="http://schemas.openxmlformats.org/officeDocument/2006/relationships/hyperlink" Target="https://en.wikipedia.org/wiki/Messier_84" TargetMode="External"/><Relationship Id="rId11" Type="http://schemas.openxmlformats.org/officeDocument/2006/relationships/hyperlink" Target="https://en.wikipedia.org/wiki/Armenians" TargetMode="External"/><Relationship Id="rId5" Type="http://schemas.openxmlformats.org/officeDocument/2006/relationships/hyperlink" Target="https://en.wikipedia.org/wiki/Charles_Messier" TargetMode="External"/><Relationship Id="rId15" Type="http://schemas.openxmlformats.org/officeDocument/2006/relationships/hyperlink" Target="https://en.wikipedia.org/wiki/NGC_4374" TargetMode="External"/><Relationship Id="rId10" Type="http://schemas.openxmlformats.org/officeDocument/2006/relationships/hyperlink" Target="https://en.wikipedia.org/wiki/Markarian's_Chain#cite_note-French2004-1" TargetMode="External"/><Relationship Id="rId4" Type="http://schemas.openxmlformats.org/officeDocument/2006/relationships/hyperlink" Target="https://en.wikipedia.org/wiki/Virgo_Cluster" TargetMode="External"/><Relationship Id="rId9" Type="http://schemas.openxmlformats.org/officeDocument/2006/relationships/hyperlink" Target="https://en.wikipedia.org/wiki/New_General_Catalogue" TargetMode="External"/><Relationship Id="rId14" Type="http://schemas.openxmlformats.org/officeDocument/2006/relationships/hyperlink" Target="https://en.wikipedia.org/wiki/Markarian's_Chain#cite_note-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a:p>
        </p:txBody>
      </p:sp>
      <p:sp>
        <p:nvSpPr>
          <p:cNvPr id="82" name="Shape 82"/>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139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Markarian's Chain</a:t>
            </a:r>
            <a:r>
              <a:rPr lang="en-US" dirty="0"/>
              <a:t> is a stretch of </a:t>
            </a:r>
            <a:r>
              <a:rPr lang="en-US" dirty="0">
                <a:hlinkClick r:id="rId3" tooltip="Galaxies"/>
              </a:rPr>
              <a:t>galaxies</a:t>
            </a:r>
            <a:r>
              <a:rPr lang="en-US" dirty="0"/>
              <a:t> that forms part of the </a:t>
            </a:r>
            <a:r>
              <a:rPr lang="en-US" dirty="0">
                <a:hlinkClick r:id="rId4" tooltip="Virgo Cluster"/>
              </a:rPr>
              <a:t>Virgo Cluster</a:t>
            </a:r>
            <a:r>
              <a:rPr lang="en-US" dirty="0"/>
              <a:t>. It is called "chain" because, when viewed from Earth, the galaxies lie along a smoothly curved line. </a:t>
            </a:r>
            <a:r>
              <a:rPr lang="en-US" dirty="0">
                <a:hlinkClick r:id="rId5" tooltip="Charles Messier"/>
              </a:rPr>
              <a:t>Charles Messier</a:t>
            </a:r>
            <a:r>
              <a:rPr lang="en-US" dirty="0"/>
              <a:t> first discovered two of the galaxies, </a:t>
            </a:r>
            <a:r>
              <a:rPr lang="en-US" dirty="0">
                <a:hlinkClick r:id="rId6" tooltip="Messier 84"/>
              </a:rPr>
              <a:t>M84</a:t>
            </a:r>
            <a:r>
              <a:rPr lang="en-US" dirty="0"/>
              <a:t> and </a:t>
            </a:r>
            <a:r>
              <a:rPr lang="en-US" dirty="0">
                <a:hlinkClick r:id="rId7" tooltip="Messier 86"/>
              </a:rPr>
              <a:t>M86</a:t>
            </a:r>
            <a:r>
              <a:rPr lang="en-US" dirty="0"/>
              <a:t>, in the year 1781. The other galaxies seen in the chain are first mentioned in </a:t>
            </a:r>
            <a:r>
              <a:rPr lang="en-US" dirty="0">
                <a:hlinkClick r:id="rId8" tooltip="John Louis Emil Dreyer"/>
              </a:rPr>
              <a:t>John L. E. Dreyer's</a:t>
            </a:r>
            <a:r>
              <a:rPr lang="en-US" dirty="0"/>
              <a:t> </a:t>
            </a:r>
            <a:r>
              <a:rPr lang="en-US" dirty="0">
                <a:hlinkClick r:id="rId9" tooltip="New General Catalogue"/>
              </a:rPr>
              <a:t>New General Catalogue</a:t>
            </a:r>
            <a:r>
              <a:rPr lang="en-US" dirty="0"/>
              <a:t>, published in 1888.</a:t>
            </a:r>
            <a:r>
              <a:rPr lang="en-US" baseline="30000" dirty="0">
                <a:hlinkClick r:id="rId10"/>
              </a:rPr>
              <a:t>[1]</a:t>
            </a:r>
            <a:r>
              <a:rPr lang="en-US" dirty="0"/>
              <a:t> It was ultimately named after the </a:t>
            </a:r>
            <a:r>
              <a:rPr lang="en-US" dirty="0">
                <a:hlinkClick r:id="rId11" tooltip="Armenians"/>
              </a:rPr>
              <a:t>Armenian</a:t>
            </a:r>
            <a:r>
              <a:rPr lang="en-US" dirty="0"/>
              <a:t> </a:t>
            </a:r>
            <a:r>
              <a:rPr lang="en-US" dirty="0">
                <a:hlinkClick r:id="rId12" tooltip="Astrophysicist"/>
              </a:rPr>
              <a:t>astrophysicist</a:t>
            </a:r>
            <a:r>
              <a:rPr lang="en-US" dirty="0"/>
              <a:t>, </a:t>
            </a:r>
            <a:r>
              <a:rPr lang="en-US" dirty="0">
                <a:hlinkClick r:id="rId13" tooltip="B. E. Markarian"/>
              </a:rPr>
              <a:t>B. E. Markarian</a:t>
            </a:r>
            <a:r>
              <a:rPr lang="en-US" dirty="0"/>
              <a:t>, who discovered their common motion in the early 1960s.</a:t>
            </a:r>
            <a:r>
              <a:rPr lang="en-US" baseline="30000" dirty="0">
                <a:hlinkClick r:id="rId14"/>
              </a:rPr>
              <a:t>[2]</a:t>
            </a:r>
            <a:r>
              <a:rPr lang="en-US" dirty="0"/>
              <a:t> Member galaxies include </a:t>
            </a:r>
            <a:r>
              <a:rPr lang="en-US" dirty="0">
                <a:hlinkClick r:id="rId6" tooltip="Messier 84"/>
              </a:rPr>
              <a:t>M84</a:t>
            </a:r>
            <a:r>
              <a:rPr lang="en-US" dirty="0"/>
              <a:t> (</a:t>
            </a:r>
            <a:r>
              <a:rPr lang="en-US" dirty="0">
                <a:hlinkClick r:id="rId15" tooltip="NGC 4374"/>
              </a:rPr>
              <a:t>NGC 4374</a:t>
            </a:r>
            <a:r>
              <a:rPr lang="en-US" dirty="0"/>
              <a:t>), </a:t>
            </a:r>
            <a:r>
              <a:rPr lang="en-US" dirty="0">
                <a:hlinkClick r:id="rId7" tooltip="Messier 86"/>
              </a:rPr>
              <a:t>M86</a:t>
            </a:r>
            <a:r>
              <a:rPr lang="en-US" dirty="0"/>
              <a:t> (</a:t>
            </a:r>
            <a:r>
              <a:rPr lang="en-US" dirty="0">
                <a:hlinkClick r:id="rId16" tooltip="NGC 4406"/>
              </a:rPr>
              <a:t>NGC 4406</a:t>
            </a:r>
            <a:r>
              <a:rPr lang="en-US" dirty="0"/>
              <a:t>), NGC 4477, NGC 4473, NGC 4461, NGC 4458, </a:t>
            </a:r>
            <a:r>
              <a:rPr lang="en-US" dirty="0">
                <a:hlinkClick r:id="rId17" tooltip="NGC 4438"/>
              </a:rPr>
              <a:t>NGC 4438</a:t>
            </a:r>
            <a:r>
              <a:rPr lang="en-US" dirty="0"/>
              <a:t> and </a:t>
            </a:r>
            <a:r>
              <a:rPr lang="en-US" dirty="0">
                <a:hlinkClick r:id="rId18" tooltip="NGC 4435"/>
              </a:rPr>
              <a:t>NGC 4435</a:t>
            </a:r>
            <a:r>
              <a:rPr lang="en-US" dirty="0"/>
              <a:t>.</a:t>
            </a:r>
          </a:p>
          <a:p>
            <a:endParaRPr lang="en-US" dirty="0"/>
          </a:p>
          <a:p>
            <a:r>
              <a:rPr lang="en-US" dirty="0"/>
              <a:t>Victor also says, “I am working on a 3 panel mosaic of the full Scorpio constellation that I hope will be *</a:t>
            </a:r>
            <a:r>
              <a:rPr lang="en-US" b="1" dirty="0"/>
              <a:t>really</a:t>
            </a:r>
            <a:r>
              <a:rPr lang="en-US" dirty="0"/>
              <a:t>* good.  Should have it ready for next month.”</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13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085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I captured this image with an 11 inch aperture SCT (a C11 SCT), an ATIK460EX monochrome main imaging camera, a Lodestar X2 guide camera, an F/6.3 focal reducer, an On-Axis Guider and a Starlight Instruments motorized focuser control system.  I used Red, Green, Blue and H-alpha filters over a total integration time of 468 minutes (about 8 hours).  I processed the data in </a:t>
            </a:r>
            <a:r>
              <a:rPr lang="en-US" dirty="0" err="1"/>
              <a:t>Pixinsight</a:t>
            </a:r>
            <a:r>
              <a:rPr lang="en-US" dirty="0"/>
              <a:t> where I enhanced data in the Red channel with Hydrogen-alpha channel data to create an enhanced Red channel image and then combined that enhanced Red channel image with Green and Blue channel images to yield an HA_R-G-B image.  I captured the Flats with a light panel and cropped the original image to show fewer background stars so as to highlight the nebula itself.</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96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385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Here's an image from the July 1991 total solar eclipse. </a:t>
            </a:r>
            <a:r>
              <a:rPr lang="en-US" sz="1200" b="0" i="0" u="none" strike="noStrike" kern="1200" cap="none">
                <a:solidFill>
                  <a:schemeClr val="dk1"/>
                </a:solidFill>
                <a:effectLst/>
                <a:latin typeface="Calibri"/>
                <a:ea typeface="Calibri"/>
                <a:cs typeface="Calibri"/>
                <a:sym typeface="Calibri"/>
              </a:rPr>
              <a:t>It combines </a:t>
            </a:r>
            <a:r>
              <a:rPr lang="en-US" sz="1200" b="0" i="0" u="none" strike="noStrike" kern="1200" cap="none" dirty="0">
                <a:solidFill>
                  <a:schemeClr val="dk1"/>
                </a:solidFill>
                <a:effectLst/>
                <a:latin typeface="Calibri"/>
                <a:ea typeface="Calibri"/>
                <a:cs typeface="Calibri"/>
                <a:sym typeface="Calibri"/>
              </a:rPr>
              <a:t>several images of varying exposures taken on film through a 500mm f/4 reflector on board a cruise ship in the Gulf of California.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5960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lang="en-US" dirty="0"/>
          </a:p>
        </p:txBody>
      </p:sp>
      <p:sp>
        <p:nvSpPr>
          <p:cNvPr id="137" name="Shape 137"/>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1540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lang="en-US" dirty="0"/>
          </a:p>
        </p:txBody>
      </p:sp>
      <p:sp>
        <p:nvSpPr>
          <p:cNvPr id="137" name="Shape 137"/>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0603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275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369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93" name="Shape 93"/>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1630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701040" y="4415790"/>
            <a:ext cx="5608320" cy="4183380"/>
          </a:xfrm>
          <a:prstGeom prst="rect">
            <a:avLst/>
          </a:prstGeom>
          <a:noFill/>
          <a:ln>
            <a:noFill/>
          </a:ln>
        </p:spPr>
        <p:txBody>
          <a:bodyPr lIns="93162" tIns="46568" rIns="93162" bIns="46568" anchor="t" anchorCtr="0">
            <a:noAutofit/>
          </a:bodyPr>
          <a:lstStyle/>
          <a:p>
            <a:pPr>
              <a:buSzPct val="25000"/>
            </a:pPr>
            <a:endParaRPr/>
          </a:p>
        </p:txBody>
      </p:sp>
      <p:sp>
        <p:nvSpPr>
          <p:cNvPr id="116" name="Shape 116"/>
          <p:cNvSpPr txBox="1">
            <a:spLocks noGrp="1"/>
          </p:cNvSpPr>
          <p:nvPr>
            <p:ph type="sldNum" idx="12"/>
          </p:nvPr>
        </p:nvSpPr>
        <p:spPr>
          <a:xfrm>
            <a:off x="3970937" y="8829967"/>
            <a:ext cx="3037840"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9792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158" name="Shape 15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r>
              <a:rPr lang="en-US" dirty="0"/>
              <a:t>The HAL website averages 3800 unique visitors each month.  The HAL Yahoo group has 378 members and the Facebook group has 312 members.  Current HAL membership is 243.  </a:t>
            </a:r>
          </a:p>
        </p:txBody>
      </p:sp>
      <p:sp>
        <p:nvSpPr>
          <p:cNvPr id="116" name="Shape 116"/>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45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5947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defTabSz="931774" fontAlgn="base">
              <a:defRPr/>
            </a:pPr>
            <a:r>
              <a:rPr lang="en-US" dirty="0"/>
              <a:t>Dr Roopesh Ojha is an astronomer working at NASA's Goddard Space Flight Center in Greenbelt, MD. His current work is focused on supporting the Fermi Gamma-ray Space Telescope and conducting multiwavelength and multi-messenger observations of active galactic nuclei. After completing a thesis that developed and used the technique of very long baseline polarimetry to study blazars, he has worked on submillimeter studies of Giant Molecular Clouds, the nature of interstellar scintillation and improving the International Celestial Reference Frame among other interests. Dr Ojha is very fond of sharing his attempts to understand the tiny bits of the cosmos his work brings him in contact with both formally and informally and he is really looking forward to interacting with you tonight.</a:t>
            </a:r>
          </a:p>
        </p:txBody>
      </p:sp>
      <p:sp>
        <p:nvSpPr>
          <p:cNvPr id="124" name="Shape 124"/>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a:p>
        </p:txBody>
      </p:sp>
      <p:sp>
        <p:nvSpPr>
          <p:cNvPr id="131" name="Shape 131"/>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165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31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687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emailto:howardastro-unsubscribe@yahoogroups.com" TargetMode="External"/><Relationship Id="rId3" Type="http://schemas.openxmlformats.org/officeDocument/2006/relationships/image" Target="../media/image1.png"/><Relationship Id="rId7" Type="http://schemas.openxmlformats.org/officeDocument/2006/relationships/hyperlink" Target="mailto:howardastro-subscribe@yahoogroups.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groups.yahoo.com/neo/groups/howardastro/info" TargetMode="External"/><Relationship Id="rId5" Type="http://schemas.openxmlformats.org/officeDocument/2006/relationships/hyperlink" Target="https://www.facebook.com/groups/howardastro/" TargetMode="External"/><Relationship Id="rId4" Type="http://schemas.openxmlformats.org/officeDocument/2006/relationships/hyperlink" Target="http://www.howardastro.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League</a:t>
            </a:r>
          </a:p>
        </p:txBody>
      </p:sp>
      <p:sp>
        <p:nvSpPr>
          <p:cNvPr id="86" name="Shape 86"/>
          <p:cNvSpPr txBox="1"/>
          <p:nvPr/>
        </p:nvSpPr>
        <p:spPr>
          <a:xfrm>
            <a:off x="4186071" y="4800600"/>
            <a:ext cx="359102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0" i="0" u="none" strike="noStrike" cap="none" dirty="0">
                <a:solidFill>
                  <a:srgbClr val="FFFF00"/>
                </a:solidFill>
                <a:latin typeface="Times New Roman"/>
                <a:ea typeface="Times New Roman"/>
                <a:cs typeface="Times New Roman"/>
                <a:sym typeface="Times New Roman"/>
              </a:rPr>
              <a:t>July 20</a:t>
            </a:r>
            <a:r>
              <a:rPr lang="en-US" sz="3600" b="0" i="0" u="none" strike="noStrike" cap="none" baseline="30000" dirty="0">
                <a:solidFill>
                  <a:srgbClr val="FFFF00"/>
                </a:solidFill>
                <a:latin typeface="Times New Roman"/>
                <a:ea typeface="Times New Roman"/>
                <a:cs typeface="Times New Roman"/>
                <a:sym typeface="Times New Roman"/>
              </a:rPr>
              <a:t>th</a:t>
            </a:r>
            <a:r>
              <a:rPr lang="en-US" sz="3600" b="0" i="0" u="none" strike="noStrike" cap="none" dirty="0">
                <a:solidFill>
                  <a:srgbClr val="FFFF00"/>
                </a:solidFill>
                <a:latin typeface="Times New Roman"/>
                <a:ea typeface="Times New Roman"/>
                <a:cs typeface="Times New Roman"/>
                <a:sym typeface="Times New Roman"/>
              </a:rPr>
              <a:t>, 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1C7EF9-A2AA-47A4-B85E-0AB0F1479968}"/>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10</a:t>
            </a:fld>
            <a:endParaRPr lang="en-US" sz="12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4FD9455A-EDCA-495C-9AEF-DDAF8DDE0DC9}"/>
              </a:ext>
            </a:extLst>
          </p:cNvPr>
          <p:cNvPicPr>
            <a:picLocks noChangeAspect="1"/>
          </p:cNvPicPr>
          <p:nvPr/>
        </p:nvPicPr>
        <p:blipFill>
          <a:blip r:embed="rId3"/>
          <a:stretch>
            <a:fillRect/>
          </a:stretch>
        </p:blipFill>
        <p:spPr>
          <a:xfrm>
            <a:off x="0" y="76200"/>
            <a:ext cx="9144000" cy="6096000"/>
          </a:xfrm>
          <a:prstGeom prst="rect">
            <a:avLst/>
          </a:prstGeom>
        </p:spPr>
      </p:pic>
      <p:sp>
        <p:nvSpPr>
          <p:cNvPr id="6" name="TextBox 5">
            <a:extLst>
              <a:ext uri="{FF2B5EF4-FFF2-40B4-BE49-F238E27FC236}">
                <a16:creationId xmlns:a16="http://schemas.microsoft.com/office/drawing/2014/main" id="{D8D9409E-0C79-4EE9-8DC7-F0A6DD653019}"/>
              </a:ext>
            </a:extLst>
          </p:cNvPr>
          <p:cNvSpPr txBox="1"/>
          <p:nvPr/>
        </p:nvSpPr>
        <p:spPr>
          <a:xfrm>
            <a:off x="88489" y="6259810"/>
            <a:ext cx="2910350" cy="461665"/>
          </a:xfrm>
          <a:prstGeom prst="rect">
            <a:avLst/>
          </a:prstGeom>
          <a:noFill/>
        </p:spPr>
        <p:txBody>
          <a:bodyPr wrap="square" rtlCol="0">
            <a:spAutoFit/>
          </a:bodyPr>
          <a:lstStyle/>
          <a:p>
            <a:r>
              <a:rPr lang="en-US" sz="2400" dirty="0">
                <a:solidFill>
                  <a:schemeClr val="bg1"/>
                </a:solidFill>
              </a:rPr>
              <a:t>Gary </a:t>
            </a:r>
            <a:r>
              <a:rPr lang="en-US" sz="2400" dirty="0" err="1">
                <a:solidFill>
                  <a:schemeClr val="bg1"/>
                </a:solidFill>
              </a:rPr>
              <a:t>Frischorn</a:t>
            </a:r>
            <a:endParaRPr lang="en-US" sz="2400" dirty="0">
              <a:solidFill>
                <a:schemeClr val="bg1"/>
              </a:solidFill>
            </a:endParaRPr>
          </a:p>
        </p:txBody>
      </p:sp>
    </p:spTree>
    <p:extLst>
      <p:ext uri="{BB962C8B-B14F-4D97-AF65-F5344CB8AC3E}">
        <p14:creationId xmlns:p14="http://schemas.microsoft.com/office/powerpoint/2010/main" val="263602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23CDE4-5DDE-4A40-AC34-BFF74B00159A}"/>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11</a:t>
            </a:fld>
            <a:endParaRPr lang="en-US" sz="1200">
              <a:solidFill>
                <a:schemeClr val="lt1"/>
              </a:solidFill>
              <a:latin typeface="Calibri"/>
              <a:ea typeface="Calibri"/>
              <a:cs typeface="Calibri"/>
              <a:sym typeface="Calibri"/>
            </a:endParaRPr>
          </a:p>
        </p:txBody>
      </p:sp>
      <p:pic>
        <p:nvPicPr>
          <p:cNvPr id="5" name="Picture 4" descr="A star in the middle of the night sky&#10;&#10;Description generated with high confidence">
            <a:extLst>
              <a:ext uri="{FF2B5EF4-FFF2-40B4-BE49-F238E27FC236}">
                <a16:creationId xmlns:a16="http://schemas.microsoft.com/office/drawing/2014/main" id="{2395806D-5D91-42C7-9C79-9C37D0464268}"/>
              </a:ext>
            </a:extLst>
          </p:cNvPr>
          <p:cNvPicPr>
            <a:picLocks noChangeAspect="1"/>
          </p:cNvPicPr>
          <p:nvPr/>
        </p:nvPicPr>
        <p:blipFill>
          <a:blip r:embed="rId3"/>
          <a:stretch>
            <a:fillRect/>
          </a:stretch>
        </p:blipFill>
        <p:spPr>
          <a:xfrm>
            <a:off x="539909" y="0"/>
            <a:ext cx="8064181" cy="6858000"/>
          </a:xfrm>
          <a:prstGeom prst="rect">
            <a:avLst/>
          </a:prstGeom>
        </p:spPr>
      </p:pic>
      <p:sp>
        <p:nvSpPr>
          <p:cNvPr id="6" name="TextBox 5">
            <a:extLst>
              <a:ext uri="{FF2B5EF4-FFF2-40B4-BE49-F238E27FC236}">
                <a16:creationId xmlns:a16="http://schemas.microsoft.com/office/drawing/2014/main" id="{A0B719D4-FAEC-446F-B35E-C05CBE4E1FB2}"/>
              </a:ext>
            </a:extLst>
          </p:cNvPr>
          <p:cNvSpPr txBox="1"/>
          <p:nvPr/>
        </p:nvSpPr>
        <p:spPr>
          <a:xfrm rot="16200000">
            <a:off x="-1126019" y="2893265"/>
            <a:ext cx="2713703" cy="461665"/>
          </a:xfrm>
          <a:prstGeom prst="rect">
            <a:avLst/>
          </a:prstGeom>
          <a:noFill/>
        </p:spPr>
        <p:txBody>
          <a:bodyPr wrap="square" rtlCol="0">
            <a:spAutoFit/>
          </a:bodyPr>
          <a:lstStyle/>
          <a:p>
            <a:r>
              <a:rPr lang="en-US" sz="2400" dirty="0">
                <a:solidFill>
                  <a:schemeClr val="bg1"/>
                </a:solidFill>
              </a:rPr>
              <a:t>Victor Sanchez</a:t>
            </a:r>
          </a:p>
        </p:txBody>
      </p:sp>
      <p:sp>
        <p:nvSpPr>
          <p:cNvPr id="7" name="TextBox 6">
            <a:extLst>
              <a:ext uri="{FF2B5EF4-FFF2-40B4-BE49-F238E27FC236}">
                <a16:creationId xmlns:a16="http://schemas.microsoft.com/office/drawing/2014/main" id="{FE01AFA0-1386-4A90-B48A-15BE14B484C8}"/>
              </a:ext>
            </a:extLst>
          </p:cNvPr>
          <p:cNvSpPr txBox="1"/>
          <p:nvPr/>
        </p:nvSpPr>
        <p:spPr>
          <a:xfrm rot="16200000">
            <a:off x="6202800" y="2811689"/>
            <a:ext cx="5421852" cy="461665"/>
          </a:xfrm>
          <a:prstGeom prst="rect">
            <a:avLst/>
          </a:prstGeom>
          <a:noFill/>
        </p:spPr>
        <p:txBody>
          <a:bodyPr wrap="square" rtlCol="0">
            <a:spAutoFit/>
          </a:bodyPr>
          <a:lstStyle/>
          <a:p>
            <a:r>
              <a:rPr lang="en-US" sz="2400" dirty="0">
                <a:solidFill>
                  <a:schemeClr val="bg1"/>
                </a:solidFill>
              </a:rPr>
              <a:t>Markarian’s Chain From Tanzania</a:t>
            </a:r>
          </a:p>
        </p:txBody>
      </p:sp>
    </p:spTree>
    <p:extLst>
      <p:ext uri="{BB962C8B-B14F-4D97-AF65-F5344CB8AC3E}">
        <p14:creationId xmlns:p14="http://schemas.microsoft.com/office/powerpoint/2010/main" val="917880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10F3-2741-4F2E-B663-C893ECD1A4B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9E7F2FD-F254-4260-B0EA-91F5294CC40D}"/>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12</a:t>
            </a:fld>
            <a:endParaRPr lang="en-US" sz="12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D2B414CA-AE70-4283-ADEB-D45349DD1883}"/>
              </a:ext>
            </a:extLst>
          </p:cNvPr>
          <p:cNvPicPr>
            <a:picLocks noChangeAspect="1"/>
          </p:cNvPicPr>
          <p:nvPr/>
        </p:nvPicPr>
        <p:blipFill>
          <a:blip r:embed="rId3"/>
          <a:stretch>
            <a:fillRect/>
          </a:stretch>
        </p:blipFill>
        <p:spPr>
          <a:xfrm>
            <a:off x="-580914" y="0"/>
            <a:ext cx="10273553" cy="6858000"/>
          </a:xfrm>
          <a:prstGeom prst="rect">
            <a:avLst/>
          </a:prstGeom>
        </p:spPr>
      </p:pic>
    </p:spTree>
    <p:extLst>
      <p:ext uri="{BB962C8B-B14F-4D97-AF65-F5344CB8AC3E}">
        <p14:creationId xmlns:p14="http://schemas.microsoft.com/office/powerpoint/2010/main" val="3487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14C3-4356-416D-BD89-87616F37E314}"/>
              </a:ext>
            </a:extLst>
          </p:cNvPr>
          <p:cNvSpPr>
            <a:spLocks noGrp="1"/>
          </p:cNvSpPr>
          <p:nvPr>
            <p:ph type="title"/>
          </p:nvPr>
        </p:nvSpPr>
        <p:spPr>
          <a:xfrm>
            <a:off x="457199" y="5578475"/>
            <a:ext cx="8229600" cy="1143000"/>
          </a:xfrm>
        </p:spPr>
        <p:txBody>
          <a:bodyPr/>
          <a:lstStyle/>
          <a:p>
            <a:r>
              <a:rPr lang="en-US" dirty="0"/>
              <a:t>Peter </a:t>
            </a:r>
            <a:r>
              <a:rPr lang="en-US" dirty="0" err="1"/>
              <a:t>Nerburn</a:t>
            </a:r>
            <a:endParaRPr lang="en-US" dirty="0"/>
          </a:p>
        </p:txBody>
      </p:sp>
      <p:sp>
        <p:nvSpPr>
          <p:cNvPr id="3" name="Slide Number Placeholder 2">
            <a:extLst>
              <a:ext uri="{FF2B5EF4-FFF2-40B4-BE49-F238E27FC236}">
                <a16:creationId xmlns:a16="http://schemas.microsoft.com/office/drawing/2014/main" id="{C6CB1FAF-47B8-4A0D-98B9-E307FC227FDE}"/>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13</a:t>
            </a:fld>
            <a:endParaRPr lang="en-US" sz="1200">
              <a:solidFill>
                <a:schemeClr val="lt1"/>
              </a:solidFill>
              <a:latin typeface="Calibri"/>
              <a:ea typeface="Calibri"/>
              <a:cs typeface="Calibri"/>
              <a:sym typeface="Calibri"/>
            </a:endParaRPr>
          </a:p>
        </p:txBody>
      </p:sp>
      <p:pic>
        <p:nvPicPr>
          <p:cNvPr id="5" name="Picture 4" descr="A star filled sky&#10;&#10;Description generated with high confidence">
            <a:extLst>
              <a:ext uri="{FF2B5EF4-FFF2-40B4-BE49-F238E27FC236}">
                <a16:creationId xmlns:a16="http://schemas.microsoft.com/office/drawing/2014/main" id="{BE27BEEF-02F4-4F4A-95BF-DF7E0CE71812}"/>
              </a:ext>
            </a:extLst>
          </p:cNvPr>
          <p:cNvPicPr>
            <a:picLocks noChangeAspect="1"/>
          </p:cNvPicPr>
          <p:nvPr/>
        </p:nvPicPr>
        <p:blipFill>
          <a:blip r:embed="rId3"/>
          <a:stretch>
            <a:fillRect/>
          </a:stretch>
        </p:blipFill>
        <p:spPr>
          <a:xfrm>
            <a:off x="1371600" y="228600"/>
            <a:ext cx="6400800" cy="6400800"/>
          </a:xfrm>
          <a:prstGeom prst="rect">
            <a:avLst/>
          </a:prstGeom>
        </p:spPr>
      </p:pic>
      <p:sp>
        <p:nvSpPr>
          <p:cNvPr id="4" name="TextBox 3">
            <a:extLst>
              <a:ext uri="{FF2B5EF4-FFF2-40B4-BE49-F238E27FC236}">
                <a16:creationId xmlns:a16="http://schemas.microsoft.com/office/drawing/2014/main" id="{389F5CB5-4032-443C-AF9C-B3BC362CB3E3}"/>
              </a:ext>
            </a:extLst>
          </p:cNvPr>
          <p:cNvSpPr txBox="1"/>
          <p:nvPr/>
        </p:nvSpPr>
        <p:spPr>
          <a:xfrm rot="16200000">
            <a:off x="-1145804" y="3022899"/>
            <a:ext cx="3852337" cy="646331"/>
          </a:xfrm>
          <a:prstGeom prst="rect">
            <a:avLst/>
          </a:prstGeom>
          <a:noFill/>
        </p:spPr>
        <p:txBody>
          <a:bodyPr wrap="none" rtlCol="0">
            <a:spAutoFit/>
          </a:bodyPr>
          <a:lstStyle/>
          <a:p>
            <a:r>
              <a:rPr lang="en-US" sz="3600" dirty="0">
                <a:solidFill>
                  <a:schemeClr val="bg1"/>
                </a:solidFill>
              </a:rPr>
              <a:t>Crab Nebula (M1)</a:t>
            </a:r>
          </a:p>
        </p:txBody>
      </p:sp>
    </p:spTree>
    <p:extLst>
      <p:ext uri="{BB962C8B-B14F-4D97-AF65-F5344CB8AC3E}">
        <p14:creationId xmlns:p14="http://schemas.microsoft.com/office/powerpoint/2010/main" val="340417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F2A2-FF5E-493C-A8C0-51E79DA79C3E}"/>
              </a:ext>
            </a:extLst>
          </p:cNvPr>
          <p:cNvSpPr>
            <a:spLocks noGrp="1"/>
          </p:cNvSpPr>
          <p:nvPr>
            <p:ph type="title"/>
          </p:nvPr>
        </p:nvSpPr>
        <p:spPr/>
        <p:txBody>
          <a:bodyPr/>
          <a:lstStyle/>
          <a:p>
            <a:r>
              <a:rPr lang="en-US" dirty="0"/>
              <a:t>Gary Gilbert</a:t>
            </a:r>
          </a:p>
        </p:txBody>
      </p:sp>
      <p:sp>
        <p:nvSpPr>
          <p:cNvPr id="3" name="Slide Number Placeholder 2">
            <a:extLst>
              <a:ext uri="{FF2B5EF4-FFF2-40B4-BE49-F238E27FC236}">
                <a16:creationId xmlns:a16="http://schemas.microsoft.com/office/drawing/2014/main" id="{522221E9-65F6-4597-810D-FC0906B0B856}"/>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14</a:t>
            </a:fld>
            <a:endParaRPr lang="en-US" sz="1200">
              <a:solidFill>
                <a:schemeClr val="lt1"/>
              </a:solidFill>
              <a:latin typeface="Calibri"/>
              <a:ea typeface="Calibri"/>
              <a:cs typeface="Calibri"/>
              <a:sym typeface="Calibri"/>
            </a:endParaRPr>
          </a:p>
        </p:txBody>
      </p:sp>
      <p:pic>
        <p:nvPicPr>
          <p:cNvPr id="1026" name="Picture 2" descr="Inline image 4">
            <a:extLst>
              <a:ext uri="{FF2B5EF4-FFF2-40B4-BE49-F238E27FC236}">
                <a16:creationId xmlns:a16="http://schemas.microsoft.com/office/drawing/2014/main" id="{AA2CDC25-BCF2-45A4-A565-8514C6B4B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58" y="1237129"/>
            <a:ext cx="7917139" cy="528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120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9F73-1293-4BC9-96EE-98DB12132345}"/>
              </a:ext>
            </a:extLst>
          </p:cNvPr>
          <p:cNvSpPr>
            <a:spLocks noGrp="1"/>
          </p:cNvSpPr>
          <p:nvPr>
            <p:ph type="title"/>
          </p:nvPr>
        </p:nvSpPr>
        <p:spPr>
          <a:xfrm>
            <a:off x="317351" y="6207162"/>
            <a:ext cx="8229600" cy="479668"/>
          </a:xfrm>
        </p:spPr>
        <p:txBody>
          <a:bodyPr/>
          <a:lstStyle/>
          <a:p>
            <a:r>
              <a:rPr lang="en-US" dirty="0"/>
              <a:t>1991 Eclipse - Gene Handler</a:t>
            </a:r>
          </a:p>
        </p:txBody>
      </p:sp>
      <p:sp>
        <p:nvSpPr>
          <p:cNvPr id="3" name="Slide Number Placeholder 2">
            <a:extLst>
              <a:ext uri="{FF2B5EF4-FFF2-40B4-BE49-F238E27FC236}">
                <a16:creationId xmlns:a16="http://schemas.microsoft.com/office/drawing/2014/main" id="{505E8037-AB9F-4BF5-A9C4-B66C6C6C4726}"/>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15</a:t>
            </a:fld>
            <a:endParaRPr lang="en-US" sz="1200">
              <a:solidFill>
                <a:schemeClr val="lt1"/>
              </a:solidFill>
              <a:latin typeface="Calibri"/>
              <a:ea typeface="Calibri"/>
              <a:cs typeface="Calibri"/>
              <a:sym typeface="Calibri"/>
            </a:endParaRPr>
          </a:p>
        </p:txBody>
      </p:sp>
      <p:pic>
        <p:nvPicPr>
          <p:cNvPr id="5" name="Picture 4" descr="A picture containing thing, object&#10;&#10;Description generated with very high confidence">
            <a:extLst>
              <a:ext uri="{FF2B5EF4-FFF2-40B4-BE49-F238E27FC236}">
                <a16:creationId xmlns:a16="http://schemas.microsoft.com/office/drawing/2014/main" id="{98DAC9CC-A8E1-4306-B939-FBDFFC311282}"/>
              </a:ext>
            </a:extLst>
          </p:cNvPr>
          <p:cNvPicPr>
            <a:picLocks noChangeAspect="1"/>
          </p:cNvPicPr>
          <p:nvPr/>
        </p:nvPicPr>
        <p:blipFill>
          <a:blip r:embed="rId3"/>
          <a:stretch>
            <a:fillRect/>
          </a:stretch>
        </p:blipFill>
        <p:spPr>
          <a:xfrm>
            <a:off x="1667435" y="215738"/>
            <a:ext cx="5013064" cy="5545852"/>
          </a:xfrm>
          <a:prstGeom prst="rect">
            <a:avLst/>
          </a:prstGeom>
        </p:spPr>
      </p:pic>
    </p:spTree>
    <p:extLst>
      <p:ext uri="{BB962C8B-B14F-4D97-AF65-F5344CB8AC3E}">
        <p14:creationId xmlns:p14="http://schemas.microsoft.com/office/powerpoint/2010/main" val="108425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TextBox 1">
            <a:extLst>
              <a:ext uri="{FF2B5EF4-FFF2-40B4-BE49-F238E27FC236}">
                <a16:creationId xmlns:a16="http://schemas.microsoft.com/office/drawing/2014/main" id="{D2116EB0-5D11-467D-B5D7-CCC9FE300454}"/>
              </a:ext>
            </a:extLst>
          </p:cNvPr>
          <p:cNvSpPr txBox="1"/>
          <p:nvPr/>
        </p:nvSpPr>
        <p:spPr>
          <a:xfrm>
            <a:off x="2600356" y="2146762"/>
            <a:ext cx="4091233" cy="1569660"/>
          </a:xfrm>
          <a:prstGeom prst="rect">
            <a:avLst/>
          </a:prstGeom>
          <a:noFill/>
        </p:spPr>
        <p:txBody>
          <a:bodyPr wrap="square" rtlCol="0">
            <a:spAutoFit/>
          </a:bodyPr>
          <a:lstStyle/>
          <a:p>
            <a:r>
              <a:rPr lang="en-US" sz="4800" b="1" dirty="0">
                <a:solidFill>
                  <a:srgbClr val="00B0F0"/>
                </a:solidFill>
                <a:latin typeface="Times New Roman" panose="02020603050405020304" pitchFamily="18" charset="0"/>
                <a:cs typeface="Times New Roman" panose="02020603050405020304" pitchFamily="18" charset="0"/>
              </a:rPr>
              <a:t>Solar Eclipse </a:t>
            </a:r>
          </a:p>
          <a:p>
            <a:r>
              <a:rPr lang="en-US" sz="4800" b="1" dirty="0">
                <a:solidFill>
                  <a:srgbClr val="00B0F0"/>
                </a:solidFill>
                <a:latin typeface="Times New Roman" panose="02020603050405020304" pitchFamily="18" charset="0"/>
                <a:cs typeface="Times New Roman" panose="02020603050405020304" pitchFamily="18" charset="0"/>
              </a:rPr>
              <a:t>Aug 21</a:t>
            </a:r>
            <a:r>
              <a:rPr lang="en-US" sz="4800" b="1" baseline="30000" dirty="0">
                <a:solidFill>
                  <a:srgbClr val="00B0F0"/>
                </a:solidFill>
                <a:latin typeface="Times New Roman" panose="02020603050405020304" pitchFamily="18" charset="0"/>
                <a:cs typeface="Times New Roman" panose="02020603050405020304" pitchFamily="18" charset="0"/>
              </a:rPr>
              <a:t>st</a:t>
            </a:r>
            <a:r>
              <a:rPr lang="en-US" sz="4800" b="1" dirty="0">
                <a:solidFill>
                  <a:srgbClr val="00B0F0"/>
                </a:solidFill>
                <a:latin typeface="Times New Roman" panose="02020603050405020304" pitchFamily="18" charset="0"/>
                <a:cs typeface="Times New Roman" panose="02020603050405020304" pitchFamily="18" charset="0"/>
              </a:rPr>
              <a:t> 2017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6B9C80AD-9D5E-43A7-A551-C66F3D0A7436}"/>
              </a:ext>
            </a:extLst>
          </p:cNvPr>
          <p:cNvPicPr>
            <a:picLocks noChangeAspect="1"/>
          </p:cNvPicPr>
          <p:nvPr/>
        </p:nvPicPr>
        <p:blipFill>
          <a:blip r:embed="rId3"/>
          <a:stretch>
            <a:fillRect/>
          </a:stretch>
        </p:blipFill>
        <p:spPr>
          <a:xfrm>
            <a:off x="0" y="352798"/>
            <a:ext cx="9144000" cy="6152403"/>
          </a:xfrm>
          <a:prstGeom prst="rect">
            <a:avLst/>
          </a:prstGeom>
        </p:spPr>
      </p:pic>
    </p:spTree>
    <p:extLst>
      <p:ext uri="{BB962C8B-B14F-4D97-AF65-F5344CB8AC3E}">
        <p14:creationId xmlns:p14="http://schemas.microsoft.com/office/powerpoint/2010/main" val="3391428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664EB-F87E-4BF4-B679-216B00ED37EC}"/>
              </a:ext>
            </a:extLst>
          </p:cNvPr>
          <p:cNvSpPr>
            <a:spLocks noGrp="1"/>
          </p:cNvSpPr>
          <p:nvPr>
            <p:ph type="title"/>
          </p:nvPr>
        </p:nvSpPr>
        <p:spPr>
          <a:xfrm>
            <a:off x="457200" y="274637"/>
            <a:ext cx="8229600" cy="790371"/>
          </a:xfrm>
        </p:spPr>
        <p:txBody>
          <a:bodyPr/>
          <a:lstStyle/>
          <a:p>
            <a:r>
              <a:rPr lang="en-US" b="1" dirty="0">
                <a:solidFill>
                  <a:srgbClr val="00B0F0"/>
                </a:solidFill>
              </a:rPr>
              <a:t>HAL Viewers In Totality</a:t>
            </a:r>
            <a:endParaRPr lang="en-US" dirty="0">
              <a:solidFill>
                <a:srgbClr val="00B0F0"/>
              </a:solidFill>
            </a:endParaRPr>
          </a:p>
        </p:txBody>
      </p:sp>
      <p:sp>
        <p:nvSpPr>
          <p:cNvPr id="7" name="Text Placeholder 6">
            <a:extLst>
              <a:ext uri="{FF2B5EF4-FFF2-40B4-BE49-F238E27FC236}">
                <a16:creationId xmlns:a16="http://schemas.microsoft.com/office/drawing/2014/main" id="{144CADEE-E33B-4A42-B9F5-4620D1BC6519}"/>
              </a:ext>
            </a:extLst>
          </p:cNvPr>
          <p:cNvSpPr>
            <a:spLocks noGrp="1"/>
          </p:cNvSpPr>
          <p:nvPr>
            <p:ph type="body" idx="1"/>
          </p:nvPr>
        </p:nvSpPr>
        <p:spPr>
          <a:xfrm>
            <a:off x="457199" y="1065008"/>
            <a:ext cx="8536193" cy="5061156"/>
          </a:xfrm>
        </p:spPr>
        <p:txBody>
          <a:bodyPr/>
          <a:lstStyle/>
          <a:p>
            <a:pPr marL="285750" indent="-285750">
              <a:spcAft>
                <a:spcPts val="600"/>
              </a:spcAft>
              <a:buFont typeface="Arial" panose="020B0604020202020204" pitchFamily="34" charset="0"/>
              <a:buChar char="•"/>
            </a:pPr>
            <a:r>
              <a:rPr lang="en-US" sz="2400" dirty="0"/>
              <a:t>Most are willing to drive from their default areas in the totality zone to find a cloud-free location, if necessary.</a:t>
            </a:r>
          </a:p>
          <a:p>
            <a:pPr marL="285750" indent="-285750">
              <a:spcAft>
                <a:spcPts val="600"/>
              </a:spcAft>
              <a:buFont typeface="Arial" panose="020B0604020202020204" pitchFamily="34" charset="0"/>
              <a:buChar char="•"/>
            </a:pPr>
            <a:r>
              <a:rPr lang="en-US" sz="2400" dirty="0"/>
              <a:t>I propose an App to help coordinate the  effort for those in same general locations called  “GroupMe”</a:t>
            </a:r>
          </a:p>
          <a:p>
            <a:pPr marL="285750" lvl="3" indent="-285750">
              <a:spcAft>
                <a:spcPts val="600"/>
              </a:spcAft>
              <a:buFont typeface="Arial" panose="020B0604020202020204" pitchFamily="34" charset="0"/>
              <a:buChar char="•"/>
            </a:pPr>
            <a:r>
              <a:rPr lang="en-US" sz="2400" dirty="0"/>
              <a:t>Group chat app for iOS, Android, and Windows phone.</a:t>
            </a:r>
          </a:p>
          <a:p>
            <a:pPr marL="285750" lvl="7" indent="-285750">
              <a:spcAft>
                <a:spcPts val="600"/>
              </a:spcAft>
              <a:buFont typeface="Arial" panose="020B0604020202020204" pitchFamily="34" charset="0"/>
              <a:buChar char="•"/>
            </a:pPr>
            <a:r>
              <a:rPr lang="en-US" sz="2400" dirty="0">
                <a:solidFill>
                  <a:srgbClr val="FFFF00"/>
                </a:solidFill>
              </a:rPr>
              <a:t>I have set up a group called HAL Eclipse in this app.</a:t>
            </a:r>
          </a:p>
          <a:p>
            <a:pPr marL="285750" lvl="7" indent="-285750">
              <a:spcAft>
                <a:spcPts val="600"/>
              </a:spcAft>
              <a:buFont typeface="Arial" panose="020B0604020202020204" pitchFamily="34" charset="0"/>
              <a:buChar char="•"/>
            </a:pPr>
            <a:r>
              <a:rPr lang="en-US" sz="2400" dirty="0">
                <a:solidFill>
                  <a:srgbClr val="FFFF00"/>
                </a:solidFill>
              </a:rPr>
              <a:t>If interested email me so I can send you the link to join the group.</a:t>
            </a:r>
          </a:p>
          <a:p>
            <a:pPr marL="285750" lvl="4" indent="-285750">
              <a:spcAft>
                <a:spcPts val="600"/>
              </a:spcAft>
              <a:buFont typeface="Arial" panose="020B0604020202020204" pitchFamily="34" charset="0"/>
              <a:buChar char="•"/>
            </a:pPr>
            <a:r>
              <a:rPr lang="en-US" dirty="0"/>
              <a:t>Feel free to install this app, and post to this group to test any time, starting now.</a:t>
            </a:r>
          </a:p>
          <a:p>
            <a:pPr marL="285750" lvl="4" indent="-285750">
              <a:spcAft>
                <a:spcPts val="600"/>
              </a:spcAft>
              <a:buFont typeface="Arial" panose="020B0604020202020204" pitchFamily="34" charset="0"/>
              <a:buChar char="•"/>
            </a:pPr>
            <a:r>
              <a:rPr lang="en-US" dirty="0"/>
              <a:t>Feel free to use to inquire about weather in totality or to share your experiences with each other during the event.</a:t>
            </a:r>
          </a:p>
          <a:p>
            <a:endParaRPr lang="en-US" dirty="0"/>
          </a:p>
        </p:txBody>
      </p:sp>
      <p:sp>
        <p:nvSpPr>
          <p:cNvPr id="3" name="Slide Number Placeholder 2">
            <a:extLst>
              <a:ext uri="{FF2B5EF4-FFF2-40B4-BE49-F238E27FC236}">
                <a16:creationId xmlns:a16="http://schemas.microsoft.com/office/drawing/2014/main" id="{25B1B4E3-C554-4A80-891A-E43D7F5EAF2E}"/>
              </a:ext>
            </a:extLst>
          </p:cNvPr>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18</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3615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0AF4-D4B0-4045-B76F-6623694E7DAA}"/>
              </a:ext>
            </a:extLst>
          </p:cNvPr>
          <p:cNvSpPr>
            <a:spLocks noGrp="1"/>
          </p:cNvSpPr>
          <p:nvPr>
            <p:ph type="title"/>
          </p:nvPr>
        </p:nvSpPr>
        <p:spPr>
          <a:xfrm>
            <a:off x="344245" y="274637"/>
            <a:ext cx="8342555" cy="1143000"/>
          </a:xfrm>
        </p:spPr>
        <p:txBody>
          <a:bodyPr/>
          <a:lstStyle/>
          <a:p>
            <a:r>
              <a:rPr lang="en-US" dirty="0">
                <a:solidFill>
                  <a:srgbClr val="00B0F0"/>
                </a:solidFill>
              </a:rPr>
              <a:t>What are you Taking to Totality?</a:t>
            </a:r>
          </a:p>
        </p:txBody>
      </p:sp>
      <p:sp>
        <p:nvSpPr>
          <p:cNvPr id="3" name="Text Placeholder 2">
            <a:extLst>
              <a:ext uri="{FF2B5EF4-FFF2-40B4-BE49-F238E27FC236}">
                <a16:creationId xmlns:a16="http://schemas.microsoft.com/office/drawing/2014/main" id="{926D9FF3-0077-4C25-8E2E-2DD1EBB2ACA6}"/>
              </a:ext>
            </a:extLst>
          </p:cNvPr>
          <p:cNvSpPr>
            <a:spLocks noGrp="1"/>
          </p:cNvSpPr>
          <p:nvPr>
            <p:ph type="body" idx="1"/>
          </p:nvPr>
        </p:nvSpPr>
        <p:spPr/>
        <p:txBody>
          <a:bodyPr/>
          <a:lstStyle/>
          <a:p>
            <a:r>
              <a:rPr lang="en-US" dirty="0"/>
              <a:t> Solar glasses?</a:t>
            </a:r>
          </a:p>
          <a:p>
            <a:r>
              <a:rPr lang="en-US" dirty="0"/>
              <a:t> Solar </a:t>
            </a:r>
            <a:r>
              <a:rPr lang="en-US" dirty="0" err="1"/>
              <a:t>binocs</a:t>
            </a:r>
            <a:r>
              <a:rPr lang="en-US" dirty="0"/>
              <a:t>?</a:t>
            </a:r>
          </a:p>
          <a:p>
            <a:r>
              <a:rPr lang="en-US" dirty="0"/>
              <a:t> Solar telescopes?</a:t>
            </a:r>
          </a:p>
          <a:p>
            <a:r>
              <a:rPr lang="en-US" dirty="0"/>
              <a:t> Solar filtered cameras?</a:t>
            </a:r>
          </a:p>
          <a:p>
            <a:r>
              <a:rPr lang="en-US" dirty="0"/>
              <a:t> Sun Screen!</a:t>
            </a:r>
          </a:p>
          <a:p>
            <a:r>
              <a:rPr lang="en-US" dirty="0"/>
              <a:t> Camping?</a:t>
            </a:r>
          </a:p>
        </p:txBody>
      </p:sp>
    </p:spTree>
    <p:extLst>
      <p:ext uri="{BB962C8B-B14F-4D97-AF65-F5344CB8AC3E}">
        <p14:creationId xmlns:p14="http://schemas.microsoft.com/office/powerpoint/2010/main" val="133792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0AF4-D4B0-4045-B76F-6623694E7DAA}"/>
              </a:ext>
            </a:extLst>
          </p:cNvPr>
          <p:cNvSpPr>
            <a:spLocks noGrp="1"/>
          </p:cNvSpPr>
          <p:nvPr>
            <p:ph type="title"/>
          </p:nvPr>
        </p:nvSpPr>
        <p:spPr>
          <a:xfrm>
            <a:off x="344245" y="274637"/>
            <a:ext cx="8342555" cy="1143000"/>
          </a:xfrm>
        </p:spPr>
        <p:txBody>
          <a:bodyPr/>
          <a:lstStyle/>
          <a:p>
            <a:r>
              <a:rPr lang="en-US" dirty="0">
                <a:solidFill>
                  <a:srgbClr val="00B0F0"/>
                </a:solidFill>
              </a:rPr>
              <a:t>Viewing Locally?</a:t>
            </a:r>
          </a:p>
        </p:txBody>
      </p:sp>
      <p:sp>
        <p:nvSpPr>
          <p:cNvPr id="3" name="Text Placeholder 2">
            <a:extLst>
              <a:ext uri="{FF2B5EF4-FFF2-40B4-BE49-F238E27FC236}">
                <a16:creationId xmlns:a16="http://schemas.microsoft.com/office/drawing/2014/main" id="{926D9FF3-0077-4C25-8E2E-2DD1EBB2ACA6}"/>
              </a:ext>
            </a:extLst>
          </p:cNvPr>
          <p:cNvSpPr>
            <a:spLocks noGrp="1"/>
          </p:cNvSpPr>
          <p:nvPr>
            <p:ph type="body" idx="1"/>
          </p:nvPr>
        </p:nvSpPr>
        <p:spPr>
          <a:xfrm>
            <a:off x="457200" y="1600200"/>
            <a:ext cx="8579224" cy="4525963"/>
          </a:xfrm>
        </p:spPr>
        <p:txBody>
          <a:bodyPr/>
          <a:lstStyle/>
          <a:p>
            <a:r>
              <a:rPr lang="en-US" dirty="0"/>
              <a:t> Currently HAL has no planned events</a:t>
            </a:r>
          </a:p>
          <a:p>
            <a:pPr lvl="1"/>
            <a:r>
              <a:rPr lang="en-US" dirty="0"/>
              <a:t> Joel does have some solar glasses</a:t>
            </a:r>
          </a:p>
          <a:p>
            <a:r>
              <a:rPr lang="en-US" dirty="0"/>
              <a:t> Know of any organized events?</a:t>
            </a:r>
          </a:p>
          <a:p>
            <a:pPr lvl="1"/>
            <a:r>
              <a:rPr lang="en-US" dirty="0"/>
              <a:t> Outside Macy’s at the Mall w/HCC</a:t>
            </a:r>
          </a:p>
          <a:p>
            <a:pPr lvl="1"/>
            <a:r>
              <a:rPr lang="en-US" dirty="0"/>
              <a:t> Banneker Museum free w/registration</a:t>
            </a:r>
          </a:p>
          <a:p>
            <a:pPr lvl="1"/>
            <a:r>
              <a:rPr lang="en-US" dirty="0"/>
              <a:t> Others?</a:t>
            </a:r>
          </a:p>
        </p:txBody>
      </p:sp>
    </p:spTree>
    <p:extLst>
      <p:ext uri="{BB962C8B-B14F-4D97-AF65-F5344CB8AC3E}">
        <p14:creationId xmlns:p14="http://schemas.microsoft.com/office/powerpoint/2010/main" val="836140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Shape 118" descr="m46m47_hetlage_f.jpg"/>
          <p:cNvPicPr preferRelativeResize="0"/>
          <p:nvPr/>
        </p:nvPicPr>
        <p:blipFill rotWithShape="1">
          <a:blip r:embed="rId3">
            <a:alphaModFix/>
          </a:blip>
          <a:srcRect l="3516" r="4190"/>
          <a:stretch/>
        </p:blipFill>
        <p:spPr>
          <a:xfrm>
            <a:off x="0" y="0"/>
            <a:ext cx="9144000" cy="6858000"/>
          </a:xfrm>
          <a:prstGeom prst="rect">
            <a:avLst/>
          </a:prstGeom>
          <a:noFill/>
          <a:ln>
            <a:noFill/>
          </a:ln>
        </p:spPr>
      </p:pic>
      <p:sp>
        <p:nvSpPr>
          <p:cNvPr id="119" name="Shape 11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dirty="0">
                <a:solidFill>
                  <a:srgbClr val="A4C2F4"/>
                </a:solidFill>
              </a:rPr>
              <a:t>Night Sky Summary</a:t>
            </a:r>
          </a:p>
        </p:txBody>
      </p:sp>
      <p:sp>
        <p:nvSpPr>
          <p:cNvPr id="120" name="Shape 120"/>
          <p:cNvSpPr txBox="1">
            <a:spLocks noGrp="1"/>
          </p:cNvSpPr>
          <p:nvPr>
            <p:ph type="body" idx="2"/>
          </p:nvPr>
        </p:nvSpPr>
        <p:spPr>
          <a:xfrm>
            <a:off x="629475" y="1687470"/>
            <a:ext cx="8057400" cy="4708800"/>
          </a:xfrm>
          <a:prstGeom prst="rect">
            <a:avLst/>
          </a:prstGeom>
        </p:spPr>
        <p:txBody>
          <a:bodyPr lIns="91425" tIns="91425" rIns="91425" bIns="91425" anchor="t" anchorCtr="0">
            <a:noAutofit/>
          </a:bodyPr>
          <a:lstStyle/>
          <a:p>
            <a:pPr marL="0" lvl="0" indent="0" rtl="0">
              <a:spcBef>
                <a:spcPts val="0"/>
              </a:spcBef>
              <a:buNone/>
            </a:pPr>
            <a:r>
              <a:rPr lang="en-US" sz="2100" b="1" u="sng" dirty="0"/>
              <a:t>Sun</a:t>
            </a:r>
            <a:r>
              <a:rPr lang="en-US" sz="2100" dirty="0"/>
              <a:t> now rises at 5:58am and sets at 8:30pm</a:t>
            </a:r>
          </a:p>
          <a:p>
            <a:pPr marL="0" lvl="0" indent="0" rtl="0">
              <a:spcBef>
                <a:spcPts val="0"/>
              </a:spcBef>
              <a:buNone/>
            </a:pPr>
            <a:endParaRPr sz="1000" dirty="0"/>
          </a:p>
          <a:p>
            <a:pPr marL="0" lvl="0" indent="0">
              <a:spcBef>
                <a:spcPts val="0"/>
              </a:spcBef>
              <a:buNone/>
            </a:pPr>
            <a:r>
              <a:rPr lang="en-US" sz="2100" b="1" u="sng" dirty="0"/>
              <a:t>Moon</a:t>
            </a:r>
            <a:r>
              <a:rPr lang="en-US" sz="2100" b="1" dirty="0"/>
              <a:t>:</a:t>
            </a:r>
            <a:r>
              <a:rPr lang="en-US" sz="2100" dirty="0"/>
              <a:t>  ◐ August 14 |⚪July 23|◑ July 30|⚫ August 7 </a:t>
            </a:r>
          </a:p>
          <a:p>
            <a:pPr marL="0" lvl="0" indent="0" rtl="0">
              <a:spcBef>
                <a:spcPts val="0"/>
              </a:spcBef>
              <a:buNone/>
            </a:pPr>
            <a:endParaRPr sz="1000" dirty="0"/>
          </a:p>
          <a:p>
            <a:pPr marL="0" lvl="0" indent="0" rtl="0">
              <a:spcBef>
                <a:spcPts val="0"/>
              </a:spcBef>
              <a:buNone/>
            </a:pPr>
            <a:r>
              <a:rPr lang="en-US" sz="2100" u="sng" dirty="0"/>
              <a:t>Planets:  </a:t>
            </a:r>
            <a:r>
              <a:rPr lang="en-US" sz="2100" dirty="0"/>
              <a:t>Saturn – Great view of open rings overhead</a:t>
            </a:r>
          </a:p>
          <a:p>
            <a:pPr marL="0" lvl="0" indent="0" rtl="0">
              <a:spcBef>
                <a:spcPts val="0"/>
              </a:spcBef>
              <a:buNone/>
            </a:pPr>
            <a:r>
              <a:rPr lang="en-US" sz="2100" dirty="0"/>
              <a:t>Jupiter – getting low, view immediately after sunset</a:t>
            </a:r>
          </a:p>
          <a:p>
            <a:pPr marL="0" lvl="0" indent="0" rtl="0">
              <a:spcBef>
                <a:spcPts val="0"/>
              </a:spcBef>
              <a:buNone/>
            </a:pPr>
            <a:r>
              <a:rPr lang="en-US" sz="2100" dirty="0"/>
              <a:t>Venus – Before sunrise only</a:t>
            </a:r>
          </a:p>
          <a:p>
            <a:pPr marL="0" lvl="0" indent="0" rtl="0">
              <a:spcBef>
                <a:spcPts val="0"/>
              </a:spcBef>
              <a:buNone/>
            </a:pPr>
            <a:r>
              <a:rPr lang="en-US" sz="2100" dirty="0"/>
              <a:t>Mars &amp; Mercury pretty much out of sight.</a:t>
            </a:r>
          </a:p>
          <a:p>
            <a:pPr marL="0" lvl="0" indent="0" rtl="0">
              <a:spcBef>
                <a:spcPts val="0"/>
              </a:spcBef>
              <a:buNone/>
            </a:pPr>
            <a:endParaRPr lang="en-US" sz="2100" dirty="0"/>
          </a:p>
          <a:p>
            <a:pPr marL="0" lvl="0" indent="0" rtl="0">
              <a:spcBef>
                <a:spcPts val="0"/>
              </a:spcBef>
              <a:buNone/>
            </a:pPr>
            <a:r>
              <a:rPr lang="en-US" sz="2100" u="sng" dirty="0"/>
              <a:t>Other: </a:t>
            </a:r>
            <a:r>
              <a:rPr lang="en-US" sz="2100" dirty="0" err="1"/>
              <a:t>Perseids</a:t>
            </a:r>
            <a:r>
              <a:rPr lang="en-US" sz="2100" dirty="0"/>
              <a:t> peak Aug 12</a:t>
            </a:r>
            <a:r>
              <a:rPr lang="en-US" sz="2100" baseline="30000" dirty="0"/>
              <a:t>th</a:t>
            </a:r>
            <a:r>
              <a:rPr lang="en-US" sz="2100" dirty="0"/>
              <a:t>. Unfortunately, only 5 days after full moon and moon rises right about astronomical twilight. No scheduled HAL event.</a:t>
            </a:r>
          </a:p>
          <a:p>
            <a:pPr marL="0" lvl="0" indent="0" rtl="0">
              <a:spcBef>
                <a:spcPts val="0"/>
              </a:spcBef>
              <a:buNone/>
            </a:pPr>
            <a:endParaRPr lang="en-US" sz="2100" baseline="30000" dirty="0"/>
          </a:p>
          <a:p>
            <a:pPr marL="0" lvl="0" indent="0" rtl="0">
              <a:spcBef>
                <a:spcPts val="0"/>
              </a:spcBef>
              <a:buNone/>
            </a:pPr>
            <a:r>
              <a:rPr lang="en-US" sz="2100" dirty="0"/>
              <a:t>Lots of deep sky objects overhead plus the ever popular Albireo</a:t>
            </a:r>
          </a:p>
          <a:p>
            <a:pPr marL="0" lvl="0" indent="0" rtl="0">
              <a:spcBef>
                <a:spcPts val="0"/>
              </a:spcBef>
              <a:buNone/>
            </a:pPr>
            <a:endParaRPr lang="en-US" sz="2100" dirty="0"/>
          </a:p>
        </p:txBody>
      </p:sp>
      <p:sp>
        <p:nvSpPr>
          <p:cNvPr id="121" name="Shape 12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3035340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August 17</a:t>
            </a:r>
            <a:r>
              <a:rPr lang="en-US" sz="4000" b="0" i="0" u="none" strike="noStrike" cap="none" dirty="0">
                <a:solidFill>
                  <a:srgbClr val="00FF00"/>
                </a:solidFill>
                <a:latin typeface="Times New Roman"/>
                <a:ea typeface="Times New Roman"/>
                <a:cs typeface="Times New Roman"/>
                <a:sym typeface="Times New Roman"/>
              </a:rPr>
              <a:t>, 2017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Font typeface="Arial"/>
              <a:buNone/>
            </a:pPr>
            <a:endParaRPr sz="3400" dirty="0">
              <a:solidFill>
                <a:srgbClr val="FFFF00"/>
              </a:solidFill>
              <a:latin typeface="Times New Roman"/>
              <a:ea typeface="Times New Roman"/>
              <a:cs typeface="Times New Roman"/>
              <a:sym typeface="Times New Roman"/>
            </a:endParaRPr>
          </a:p>
          <a:p>
            <a:r>
              <a:rPr lang="en-US" sz="2800" dirty="0">
                <a:solidFill>
                  <a:srgbClr val="FFFF00"/>
                </a:solidFill>
                <a:latin typeface="Times New Roman" panose="02020603050405020304" pitchFamily="18" charset="0"/>
                <a:ea typeface="Times New Roman"/>
                <a:cs typeface="Times New Roman" panose="02020603050405020304" pitchFamily="18" charset="0"/>
                <a:sym typeface="Times New Roman"/>
              </a:rPr>
              <a:t>Guest Speaker: </a:t>
            </a:r>
            <a:r>
              <a:rPr lang="en-US" sz="2800" dirty="0">
                <a:solidFill>
                  <a:srgbClr val="FFFF00"/>
                </a:solidFill>
                <a:latin typeface="Times New Roman" panose="02020603050405020304" pitchFamily="18" charset="0"/>
                <a:cs typeface="Times New Roman" panose="02020603050405020304" pitchFamily="18" charset="0"/>
              </a:rPr>
              <a:t>Dr Bindu Rani, NASA Post Doctoral Fellow at Goddard Space Flight Center</a:t>
            </a:r>
          </a:p>
          <a:p>
            <a:endParaRPr lang="en-US" sz="2800" dirty="0">
              <a:solidFill>
                <a:srgbClr val="FFFF00"/>
              </a:solidFill>
              <a:latin typeface="Times New Roman" panose="02020603050405020304" pitchFamily="18" charset="0"/>
              <a:cs typeface="Times New Roman" panose="02020603050405020304" pitchFamily="18" charset="0"/>
            </a:endParaRPr>
          </a:p>
          <a:p>
            <a:r>
              <a:rPr lang="en-US" sz="2800" dirty="0">
                <a:solidFill>
                  <a:srgbClr val="FFFF00"/>
                </a:solidFill>
                <a:latin typeface="Times New Roman" panose="02020603050405020304" pitchFamily="18" charset="0"/>
                <a:cs typeface="Times New Roman" panose="02020603050405020304" pitchFamily="18" charset="0"/>
              </a:rPr>
              <a:t>Talk Title: Wobbling jets in active super-massive black holes</a:t>
            </a:r>
          </a:p>
          <a:p>
            <a:pPr marL="0" marR="0" lvl="0" indent="0" algn="ctr" rtl="0">
              <a:lnSpc>
                <a:spcPct val="100000"/>
              </a:lnSpc>
              <a:spcBef>
                <a:spcPts val="800"/>
              </a:spcBef>
              <a:spcAft>
                <a:spcPts val="0"/>
              </a:spcAft>
              <a:buClr>
                <a:srgbClr val="FFFF00"/>
              </a:buClr>
              <a:buSzPct val="25000"/>
              <a:buFont typeface="Arial"/>
              <a:buNone/>
            </a:pPr>
            <a:endParaRPr lang="en-US" sz="32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Shape 118"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19" name="Shape 119"/>
          <p:cNvSpPr txBox="1"/>
          <p:nvPr/>
        </p:nvSpPr>
        <p:spPr>
          <a:xfrm>
            <a:off x="596900" y="33920"/>
            <a:ext cx="8229600" cy="117257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4800" b="1" i="0" u="none" strike="noStrike" cap="none" dirty="0">
                <a:solidFill>
                  <a:srgbClr val="538CD5"/>
                </a:solidFill>
                <a:latin typeface="Times New Roman"/>
                <a:ea typeface="Times New Roman"/>
                <a:cs typeface="Times New Roman"/>
                <a:sym typeface="Times New Roman"/>
              </a:rPr>
              <a:t>HAL Social Media</a:t>
            </a:r>
          </a:p>
        </p:txBody>
      </p:sp>
      <p:sp>
        <p:nvSpPr>
          <p:cNvPr id="120" name="Shape 120"/>
          <p:cNvSpPr txBox="1"/>
          <p:nvPr/>
        </p:nvSpPr>
        <p:spPr>
          <a:xfrm>
            <a:off x="279400" y="1117600"/>
            <a:ext cx="8638357" cy="563231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CCFF33"/>
                </a:solidFill>
                <a:latin typeface="Times New Roman"/>
                <a:ea typeface="Times New Roman"/>
                <a:cs typeface="Times New Roman"/>
                <a:sym typeface="Times New Roman"/>
              </a:rPr>
              <a:t>Website:  </a:t>
            </a:r>
            <a:r>
              <a:rPr lang="en-US" sz="3600" u="sng" dirty="0">
                <a:solidFill>
                  <a:schemeClr val="hlink"/>
                </a:solidFill>
                <a:latin typeface="Times New Roman"/>
                <a:ea typeface="Times New Roman"/>
                <a:cs typeface="Times New Roman"/>
                <a:sym typeface="Times New Roman"/>
                <a:hlinkClick r:id="rId4"/>
              </a:rPr>
              <a:t>https://www.howardastro.org</a:t>
            </a:r>
          </a:p>
          <a:p>
            <a:pPr marL="0" marR="0" lvl="0" indent="0" algn="ctr" rtl="0">
              <a:spcBef>
                <a:spcPts val="0"/>
              </a:spcBef>
              <a:buNone/>
            </a:pPr>
            <a:endParaRPr sz="1100" dirty="0">
              <a:solidFill>
                <a:srgbClr val="CCFF33"/>
              </a:solidFill>
              <a:latin typeface="Times New Roman"/>
              <a:ea typeface="Times New Roman"/>
              <a:cs typeface="Times New Roman"/>
              <a:sym typeface="Times New Roman"/>
            </a:endParaRPr>
          </a:p>
          <a:p>
            <a:pPr marL="0" marR="0" lvl="0" indent="0" algn="ctr" rtl="0">
              <a:spcBef>
                <a:spcPts val="0"/>
              </a:spcBef>
              <a:buSzPct val="25000"/>
              <a:buNone/>
            </a:pPr>
            <a:r>
              <a:rPr lang="en-US" sz="3600" dirty="0">
                <a:solidFill>
                  <a:srgbClr val="CCFF33"/>
                </a:solidFill>
                <a:latin typeface="Times New Roman"/>
                <a:ea typeface="Times New Roman"/>
                <a:cs typeface="Times New Roman"/>
                <a:sym typeface="Times New Roman"/>
              </a:rPr>
              <a:t>Facebook:</a:t>
            </a:r>
          </a:p>
          <a:p>
            <a:pPr marL="0" marR="0" lvl="0" indent="0" algn="ctr" rtl="0">
              <a:spcBef>
                <a:spcPts val="0"/>
              </a:spcBef>
              <a:buSzPct val="25000"/>
              <a:buNone/>
            </a:pPr>
            <a:r>
              <a:rPr lang="en-US" sz="3200" u="sng" dirty="0">
                <a:solidFill>
                  <a:schemeClr val="hlink"/>
                </a:solidFill>
                <a:latin typeface="Times New Roman"/>
                <a:ea typeface="Times New Roman"/>
                <a:cs typeface="Times New Roman"/>
                <a:sym typeface="Times New Roman"/>
                <a:hlinkClick r:id="rId5"/>
              </a:rPr>
              <a:t>https://www.facebook.com/groups/howardastro/</a:t>
            </a:r>
          </a:p>
          <a:p>
            <a:pPr marL="0" marR="0" lvl="0" indent="0" algn="ctr" rtl="0">
              <a:spcBef>
                <a:spcPts val="0"/>
              </a:spcBef>
              <a:buNone/>
            </a:pPr>
            <a:endParaRPr sz="2000" dirty="0">
              <a:solidFill>
                <a:srgbClr val="CCFF33"/>
              </a:solidFill>
              <a:latin typeface="Times New Roman"/>
              <a:ea typeface="Times New Roman"/>
              <a:cs typeface="Times New Roman"/>
              <a:sym typeface="Times New Roman"/>
            </a:endParaRPr>
          </a:p>
          <a:p>
            <a:pPr marL="0" marR="0" lvl="0" indent="0" algn="ctr" rtl="0">
              <a:spcBef>
                <a:spcPts val="0"/>
              </a:spcBef>
              <a:buSzPct val="25000"/>
              <a:buNone/>
            </a:pPr>
            <a:r>
              <a:rPr lang="en-US" sz="3600" dirty="0">
                <a:solidFill>
                  <a:srgbClr val="CCFF33"/>
                </a:solidFill>
                <a:latin typeface="Times New Roman"/>
                <a:ea typeface="Times New Roman"/>
                <a:cs typeface="Times New Roman"/>
                <a:sym typeface="Times New Roman"/>
              </a:rPr>
              <a:t>To Access Yahoo Group (mailing list):</a:t>
            </a:r>
          </a:p>
          <a:p>
            <a:pPr lvl="0" algn="ctr">
              <a:buSzPct val="25000"/>
            </a:pPr>
            <a:r>
              <a:rPr lang="en-US" sz="2800" dirty="0">
                <a:solidFill>
                  <a:srgbClr val="CCFF33"/>
                </a:solidFill>
                <a:latin typeface="Times New Roman"/>
                <a:ea typeface="Times New Roman"/>
                <a:cs typeface="Times New Roman"/>
                <a:sym typeface="Times New Roman"/>
                <a:hlinkClick r:id="rId6"/>
              </a:rPr>
              <a:t>https://groups.yahoo.com/neo/groups/howardastro/info</a:t>
            </a:r>
            <a:endParaRPr lang="en-US" sz="2800" dirty="0">
              <a:solidFill>
                <a:srgbClr val="CCFF33"/>
              </a:solidFill>
              <a:latin typeface="Times New Roman"/>
              <a:ea typeface="Times New Roman"/>
              <a:cs typeface="Times New Roman"/>
              <a:sym typeface="Times New Roman"/>
            </a:endParaRPr>
          </a:p>
          <a:p>
            <a:pPr lvl="0" algn="ctr">
              <a:buSzPct val="25000"/>
            </a:pPr>
            <a:endParaRPr lang="en-US" sz="2000" dirty="0">
              <a:solidFill>
                <a:srgbClr val="CCFF33"/>
              </a:solidFill>
              <a:latin typeface="Times New Roman"/>
              <a:ea typeface="Times New Roman"/>
              <a:cs typeface="Times New Roman"/>
              <a:sym typeface="Times New Roman"/>
            </a:endParaRPr>
          </a:p>
          <a:p>
            <a:pPr marL="0" marR="0" lvl="0" indent="0" algn="ctr" rtl="0">
              <a:spcBef>
                <a:spcPts val="0"/>
              </a:spcBef>
              <a:buSzPct val="25000"/>
              <a:buNone/>
            </a:pPr>
            <a:r>
              <a:rPr lang="en-US" sz="3200" dirty="0">
                <a:solidFill>
                  <a:srgbClr val="CCFF33"/>
                </a:solidFill>
                <a:latin typeface="Times New Roman"/>
                <a:ea typeface="Times New Roman"/>
                <a:cs typeface="Times New Roman"/>
                <a:sym typeface="Times New Roman"/>
              </a:rPr>
              <a:t>To Join </a:t>
            </a:r>
            <a:r>
              <a:rPr lang="en-US" sz="3200" dirty="0" err="1">
                <a:solidFill>
                  <a:srgbClr val="CCFF33"/>
                </a:solidFill>
                <a:latin typeface="Times New Roman"/>
                <a:ea typeface="Times New Roman"/>
                <a:cs typeface="Times New Roman"/>
                <a:sym typeface="Times New Roman"/>
              </a:rPr>
              <a:t>Howardastro</a:t>
            </a:r>
            <a:r>
              <a:rPr lang="en-US" sz="3200" dirty="0">
                <a:solidFill>
                  <a:srgbClr val="CCFF33"/>
                </a:solidFill>
                <a:latin typeface="Times New Roman"/>
                <a:ea typeface="Times New Roman"/>
                <a:cs typeface="Times New Roman"/>
                <a:sym typeface="Times New Roman"/>
              </a:rPr>
              <a:t> Send Blank E-mail to:</a:t>
            </a:r>
          </a:p>
          <a:p>
            <a:pPr lvl="0" algn="ctr">
              <a:buSzPct val="25000"/>
            </a:pPr>
            <a:r>
              <a:rPr lang="en-US" sz="3200" dirty="0">
                <a:solidFill>
                  <a:srgbClr val="CCFF33"/>
                </a:solidFill>
                <a:latin typeface="Times New Roman"/>
                <a:ea typeface="Times New Roman"/>
                <a:cs typeface="Times New Roman"/>
                <a:sym typeface="Times New Roman"/>
                <a:hlinkClick r:id="rId7"/>
              </a:rPr>
              <a:t>howardastro-subscribe@yahoogroups.com</a:t>
            </a:r>
            <a:endParaRPr lang="en-US" sz="3200" dirty="0">
              <a:solidFill>
                <a:srgbClr val="CCFF33"/>
              </a:solidFill>
              <a:latin typeface="Times New Roman"/>
              <a:ea typeface="Times New Roman"/>
              <a:cs typeface="Times New Roman"/>
              <a:sym typeface="Times New Roman"/>
            </a:endParaRPr>
          </a:p>
          <a:p>
            <a:pPr lvl="0" algn="ctr">
              <a:buSzPct val="25000"/>
            </a:pPr>
            <a:r>
              <a:rPr lang="en-US" sz="3200" dirty="0">
                <a:solidFill>
                  <a:srgbClr val="CCFF33"/>
                </a:solidFill>
                <a:latin typeface="Times New Roman"/>
                <a:ea typeface="Times New Roman"/>
                <a:cs typeface="Times New Roman"/>
                <a:sym typeface="Times New Roman"/>
              </a:rPr>
              <a:t>To Leave </a:t>
            </a:r>
            <a:r>
              <a:rPr lang="en-US" sz="3200" dirty="0" err="1">
                <a:solidFill>
                  <a:srgbClr val="CCFF33"/>
                </a:solidFill>
                <a:latin typeface="Times New Roman"/>
                <a:ea typeface="Times New Roman"/>
                <a:cs typeface="Times New Roman"/>
                <a:sym typeface="Times New Roman"/>
              </a:rPr>
              <a:t>Howardastro</a:t>
            </a:r>
            <a:r>
              <a:rPr lang="en-US" sz="3200" dirty="0">
                <a:solidFill>
                  <a:srgbClr val="CCFF33"/>
                </a:solidFill>
                <a:latin typeface="Times New Roman"/>
                <a:ea typeface="Times New Roman"/>
                <a:cs typeface="Times New Roman"/>
                <a:sym typeface="Times New Roman"/>
              </a:rPr>
              <a:t> Send Blank E-mail to:</a:t>
            </a:r>
          </a:p>
          <a:p>
            <a:pPr lvl="0" algn="ctr">
              <a:buSzPct val="25000"/>
            </a:pPr>
            <a:r>
              <a:rPr lang="en-US" sz="3200" dirty="0">
                <a:solidFill>
                  <a:srgbClr val="CCFF33"/>
                </a:solidFill>
                <a:latin typeface="Times New Roman"/>
                <a:ea typeface="Times New Roman"/>
                <a:cs typeface="Times New Roman"/>
                <a:sym typeface="Times New Roman"/>
                <a:hlinkClick r:id="rId8"/>
              </a:rPr>
              <a:t>howardastro-unsubscribe@yahoogroups.com</a:t>
            </a:r>
            <a:endParaRPr lang="en-US" sz="3200" dirty="0">
              <a:solidFill>
                <a:srgbClr val="CCFF33"/>
              </a:solidFill>
              <a:latin typeface="Times New Roman"/>
              <a:ea typeface="Times New Roman"/>
              <a:cs typeface="Times New Roman"/>
              <a:sym typeface="Times New Roman"/>
            </a:endParaRPr>
          </a:p>
          <a:p>
            <a:pPr lvl="0" algn="ctr">
              <a:buSzPct val="25000"/>
            </a:pPr>
            <a:endParaRPr lang="en-US" sz="3200" dirty="0">
              <a:solidFill>
                <a:srgbClr val="CCFF33"/>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987"/>
            <a:ext cx="8229600" cy="747252"/>
          </a:xfrm>
        </p:spPr>
        <p:txBody>
          <a:bodyPr/>
          <a:lstStyle/>
          <a:p>
            <a:r>
              <a:rPr lang="en-US"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Upcoming Events</a:t>
            </a:r>
          </a:p>
        </p:txBody>
      </p:sp>
      <p:sp>
        <p:nvSpPr>
          <p:cNvPr id="4" name="Text Placeholder 3"/>
          <p:cNvSpPr>
            <a:spLocks noGrp="1"/>
          </p:cNvSpPr>
          <p:nvPr>
            <p:ph type="body" idx="1"/>
          </p:nvPr>
        </p:nvSpPr>
        <p:spPr>
          <a:xfrm>
            <a:off x="93246" y="934065"/>
            <a:ext cx="8975339" cy="5579857"/>
          </a:xfrm>
        </p:spPr>
        <p:txBody>
          <a:bodyPr/>
          <a:lstStyle/>
          <a:p>
            <a:pPr marL="254000" indent="0" algn="ctr">
              <a:buNone/>
            </a:pPr>
            <a:r>
              <a:rPr lang="en-US" sz="3200" dirty="0">
                <a:solidFill>
                  <a:schemeClr val="bg1"/>
                </a:solidFill>
              </a:rPr>
              <a:t>HAL Star Party Events at Alpha Ridge Park</a:t>
            </a:r>
            <a:endParaRPr lang="en-US" sz="800" dirty="0">
              <a:solidFill>
                <a:schemeClr val="bg1"/>
              </a:solidFill>
            </a:endParaRPr>
          </a:p>
          <a:p>
            <a:r>
              <a:rPr lang="en-US" sz="2800" dirty="0"/>
              <a:t> July 22</a:t>
            </a:r>
            <a:r>
              <a:rPr lang="en-US" sz="2800" baseline="30000" dirty="0"/>
              <a:t>th</a:t>
            </a:r>
            <a:r>
              <a:rPr lang="en-US" sz="2800" dirty="0"/>
              <a:t> at 8:30pm - Members Star Party (David Stein)</a:t>
            </a:r>
          </a:p>
          <a:p>
            <a:pPr lvl="1"/>
            <a:r>
              <a:rPr lang="en-US" sz="2400" dirty="0"/>
              <a:t> Any CTO/CTA Free to Use Watson for Practice</a:t>
            </a:r>
          </a:p>
          <a:p>
            <a:pPr marL="225425" indent="0"/>
            <a:r>
              <a:rPr lang="en-US" sz="2800" dirty="0"/>
              <a:t> July 29</a:t>
            </a:r>
            <a:r>
              <a:rPr lang="en-US" sz="2800" baseline="30000" dirty="0"/>
              <a:t>th</a:t>
            </a:r>
            <a:r>
              <a:rPr lang="en-US" sz="2800" dirty="0"/>
              <a:t> at 7PM - Celestial Searchers Star-B-Q </a:t>
            </a:r>
          </a:p>
          <a:p>
            <a:pPr marL="625475" lvl="1" indent="0"/>
            <a:r>
              <a:rPr lang="en-US" sz="2000" dirty="0"/>
              <a:t>  Open to HAL Members. Check </a:t>
            </a:r>
            <a:r>
              <a:rPr lang="en-US" sz="2000" dirty="0" err="1"/>
              <a:t>howardastro</a:t>
            </a:r>
            <a:r>
              <a:rPr lang="en-US" sz="2000" dirty="0"/>
              <a:t> </a:t>
            </a:r>
            <a:r>
              <a:rPr lang="en-US" sz="2000" dirty="0" err="1"/>
              <a:t>yahoogroup</a:t>
            </a:r>
            <a:r>
              <a:rPr lang="en-US" sz="2000" dirty="0"/>
              <a:t> emails from Joel</a:t>
            </a:r>
          </a:p>
          <a:p>
            <a:r>
              <a:rPr lang="en-US" sz="2800" dirty="0"/>
              <a:t> July 29th at 8:30pm - Public Star Party (Ed Crawford)</a:t>
            </a:r>
          </a:p>
          <a:p>
            <a:pPr lvl="1"/>
            <a:r>
              <a:rPr lang="en-US" sz="2400" dirty="0"/>
              <a:t> Jim Johnson / Ken Everhart (CTOCTA)</a:t>
            </a:r>
            <a:endParaRPr lang="en-US" sz="800" dirty="0"/>
          </a:p>
          <a:p>
            <a:pPr marL="254000" indent="0" algn="ctr">
              <a:buNone/>
            </a:pPr>
            <a:r>
              <a:rPr lang="en-US" sz="3200" dirty="0">
                <a:solidFill>
                  <a:schemeClr val="bg1"/>
                </a:solidFill>
              </a:rPr>
              <a:t>Regional Events</a:t>
            </a:r>
          </a:p>
          <a:p>
            <a:r>
              <a:rPr lang="en-US" sz="2800" dirty="0"/>
              <a:t> Now - Stellafane &amp; Greenbank Star Quest (ends Sunday)</a:t>
            </a:r>
          </a:p>
          <a:p>
            <a:r>
              <a:rPr lang="en-US" sz="2800" dirty="0"/>
              <a:t> Tomorrow - Almost Heaven Star Party (ends Tuesday)</a:t>
            </a:r>
          </a:p>
          <a:p>
            <a:r>
              <a:rPr lang="en-US" sz="2800" dirty="0"/>
              <a:t> Sept. 22-24 – Black Forest Star Party</a:t>
            </a:r>
          </a:p>
          <a:p>
            <a:endParaRPr lang="en-US" sz="2800" dirty="0"/>
          </a:p>
          <a:p>
            <a:pPr marL="254000" indent="0">
              <a:buNone/>
            </a:pPr>
            <a:endParaRPr lang="en-US" sz="2800" dirty="0"/>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4</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44500"/>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sz="4800" b="1" i="0" u="none" strike="noStrike" cap="none" dirty="0">
                <a:solidFill>
                  <a:srgbClr val="00B0F0"/>
                </a:solidFill>
                <a:sym typeface="Times New Roman"/>
              </a:rPr>
              <a:t>Guest Speaker</a:t>
            </a:r>
            <a:br>
              <a:rPr lang="en-US" sz="3600" b="1" dirty="0">
                <a:solidFill>
                  <a:srgbClr val="00B0F0"/>
                </a:solidFill>
              </a:rPr>
            </a:br>
            <a:endParaRPr lang="en-US" b="1" dirty="0"/>
          </a:p>
          <a:p>
            <a:pPr marL="0" lvl="0" indent="0" algn="ctr">
              <a:spcBef>
                <a:spcPts val="1200"/>
              </a:spcBef>
              <a:buSzPct val="25000"/>
              <a:buNone/>
            </a:pPr>
            <a:r>
              <a:rPr lang="en-US" b="1" dirty="0"/>
              <a:t>Dr. Roopesh Ojha</a:t>
            </a:r>
          </a:p>
          <a:p>
            <a:pPr marL="0" lvl="0" indent="0" algn="ctr">
              <a:spcBef>
                <a:spcPts val="1200"/>
              </a:spcBef>
              <a:buSzPct val="25000"/>
              <a:buNone/>
            </a:pPr>
            <a:r>
              <a:rPr lang="en-US" b="1" dirty="0"/>
              <a:t>NASA Astrophysicist </a:t>
            </a:r>
            <a:endParaRPr lang="en-US" sz="3600" dirty="0"/>
          </a:p>
          <a:p>
            <a:pPr marL="0" lvl="0" indent="0" algn="ctr">
              <a:spcBef>
                <a:spcPts val="1200"/>
              </a:spcBef>
              <a:buSzPct val="25000"/>
              <a:buNone/>
            </a:pPr>
            <a:r>
              <a:rPr lang="en-US" sz="6600" i="1" dirty="0"/>
              <a:t>Astronomy on Ice</a:t>
            </a:r>
          </a:p>
          <a:p>
            <a:pPr marL="0" lvl="0" indent="0" algn="ctr">
              <a:spcBef>
                <a:spcPts val="1200"/>
              </a:spcBef>
              <a:buSzPct val="25000"/>
              <a:buNone/>
            </a:pPr>
            <a:r>
              <a:rPr lang="en-US" sz="3600" dirty="0"/>
              <a:t> </a:t>
            </a:r>
            <a:endParaRPr sz="36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1C7EF9-A2AA-47A4-B85E-0AB0F1479968}"/>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7</a:t>
            </a:fld>
            <a:endParaRPr lang="en-US" sz="1200">
              <a:solidFill>
                <a:schemeClr val="lt1"/>
              </a:solidFill>
              <a:latin typeface="Calibri"/>
              <a:ea typeface="Calibri"/>
              <a:cs typeface="Calibri"/>
              <a:sym typeface="Calibri"/>
            </a:endParaRPr>
          </a:p>
        </p:txBody>
      </p:sp>
      <p:pic>
        <p:nvPicPr>
          <p:cNvPr id="5" name="Picture 4" descr="A screenshot of a cell phone&#10;&#10;Description generated with high confidence">
            <a:extLst>
              <a:ext uri="{FF2B5EF4-FFF2-40B4-BE49-F238E27FC236}">
                <a16:creationId xmlns:a16="http://schemas.microsoft.com/office/drawing/2014/main" id="{83F39288-5E32-400B-81BB-DDABB57ACC33}"/>
              </a:ext>
            </a:extLst>
          </p:cNvPr>
          <p:cNvPicPr>
            <a:picLocks noChangeAspect="1"/>
          </p:cNvPicPr>
          <p:nvPr/>
        </p:nvPicPr>
        <p:blipFill>
          <a:blip r:embed="rId3"/>
          <a:stretch>
            <a:fillRect/>
          </a:stretch>
        </p:blipFill>
        <p:spPr>
          <a:xfrm>
            <a:off x="0" y="316975"/>
            <a:ext cx="9144000" cy="4749209"/>
          </a:xfrm>
          <a:prstGeom prst="rect">
            <a:avLst/>
          </a:prstGeom>
        </p:spPr>
      </p:pic>
    </p:spTree>
    <p:extLst>
      <p:ext uri="{BB962C8B-B14F-4D97-AF65-F5344CB8AC3E}">
        <p14:creationId xmlns:p14="http://schemas.microsoft.com/office/powerpoint/2010/main" val="1518699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A425-8C16-4031-B4F9-D2357CAC88AB}"/>
              </a:ext>
            </a:extLst>
          </p:cNvPr>
          <p:cNvSpPr>
            <a:spLocks noGrp="1"/>
          </p:cNvSpPr>
          <p:nvPr>
            <p:ph type="title"/>
          </p:nvPr>
        </p:nvSpPr>
        <p:spPr>
          <a:xfrm>
            <a:off x="83573" y="6027173"/>
            <a:ext cx="3220065" cy="694301"/>
          </a:xfrm>
        </p:spPr>
        <p:txBody>
          <a:bodyPr/>
          <a:lstStyle/>
          <a:p>
            <a:r>
              <a:rPr lang="en-US" dirty="0"/>
              <a:t>Richard Orr</a:t>
            </a:r>
          </a:p>
        </p:txBody>
      </p:sp>
      <p:sp>
        <p:nvSpPr>
          <p:cNvPr id="3" name="Slide Number Placeholder 2">
            <a:extLst>
              <a:ext uri="{FF2B5EF4-FFF2-40B4-BE49-F238E27FC236}">
                <a16:creationId xmlns:a16="http://schemas.microsoft.com/office/drawing/2014/main" id="{DA1C7EF9-A2AA-47A4-B85E-0AB0F1479968}"/>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8</a:t>
            </a:fld>
            <a:endParaRPr lang="en-US" sz="1200">
              <a:solidFill>
                <a:schemeClr val="lt1"/>
              </a:solidFill>
              <a:latin typeface="Calibri"/>
              <a:ea typeface="Calibri"/>
              <a:cs typeface="Calibri"/>
              <a:sym typeface="Calibri"/>
            </a:endParaRPr>
          </a:p>
        </p:txBody>
      </p:sp>
      <p:pic>
        <p:nvPicPr>
          <p:cNvPr id="5" name="Picture 4" descr="A picture containing black&#10;&#10;Description generated with high confidence">
            <a:extLst>
              <a:ext uri="{FF2B5EF4-FFF2-40B4-BE49-F238E27FC236}">
                <a16:creationId xmlns:a16="http://schemas.microsoft.com/office/drawing/2014/main" id="{DC5437B0-83DC-42B7-AB19-2CBBE403D82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4473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1C7EF9-A2AA-47A4-B85E-0AB0F1479968}"/>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9</a:t>
            </a:fld>
            <a:endParaRPr lang="en-US" sz="12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9CBC170-7C45-442A-B489-039627002019}"/>
              </a:ext>
            </a:extLst>
          </p:cNvPr>
          <p:cNvPicPr>
            <a:picLocks noChangeAspect="1"/>
          </p:cNvPicPr>
          <p:nvPr/>
        </p:nvPicPr>
        <p:blipFill>
          <a:blip r:embed="rId3"/>
          <a:stretch>
            <a:fillRect/>
          </a:stretch>
        </p:blipFill>
        <p:spPr>
          <a:xfrm>
            <a:off x="1671021" y="275303"/>
            <a:ext cx="5998140" cy="4204994"/>
          </a:xfrm>
          <a:prstGeom prst="rect">
            <a:avLst/>
          </a:prstGeom>
        </p:spPr>
      </p:pic>
      <p:sp>
        <p:nvSpPr>
          <p:cNvPr id="6" name="TextBox 5">
            <a:extLst>
              <a:ext uri="{FF2B5EF4-FFF2-40B4-BE49-F238E27FC236}">
                <a16:creationId xmlns:a16="http://schemas.microsoft.com/office/drawing/2014/main" id="{4B2CE675-D6A0-4260-A3D3-903B0F149C14}"/>
              </a:ext>
            </a:extLst>
          </p:cNvPr>
          <p:cNvSpPr txBox="1"/>
          <p:nvPr/>
        </p:nvSpPr>
        <p:spPr>
          <a:xfrm>
            <a:off x="393289" y="4667110"/>
            <a:ext cx="8008373" cy="1954381"/>
          </a:xfrm>
          <a:prstGeom prst="rect">
            <a:avLst/>
          </a:prstGeom>
          <a:noFill/>
        </p:spPr>
        <p:txBody>
          <a:bodyPr wrap="square" rtlCol="0">
            <a:spAutoFit/>
          </a:bodyPr>
          <a:lstStyle/>
          <a:p>
            <a:r>
              <a:rPr lang="en-US" sz="2800" dirty="0">
                <a:solidFill>
                  <a:schemeClr val="bg1"/>
                </a:solidFill>
              </a:rPr>
              <a:t>Richard Orr</a:t>
            </a:r>
          </a:p>
          <a:p>
            <a:endParaRPr lang="en-US" sz="900" dirty="0">
              <a:solidFill>
                <a:schemeClr val="bg1"/>
              </a:solidFill>
            </a:endParaRPr>
          </a:p>
          <a:p>
            <a:r>
              <a:rPr lang="en-US" sz="2800" dirty="0">
                <a:solidFill>
                  <a:schemeClr val="bg1"/>
                </a:solidFill>
              </a:rPr>
              <a:t>Sun's Active Region (AR-2665) on July 8, 2017.  </a:t>
            </a:r>
          </a:p>
          <a:p>
            <a:r>
              <a:rPr lang="en-US" sz="2800" dirty="0">
                <a:solidFill>
                  <a:schemeClr val="bg1"/>
                </a:solidFill>
              </a:rPr>
              <a:t>Photo taken with a 155mm refractor, </a:t>
            </a:r>
          </a:p>
          <a:p>
            <a:r>
              <a:rPr lang="en-US" sz="2800" dirty="0">
                <a:solidFill>
                  <a:schemeClr val="bg1"/>
                </a:solidFill>
              </a:rPr>
              <a:t>4x </a:t>
            </a:r>
            <a:r>
              <a:rPr lang="en-US" sz="2800" dirty="0" err="1">
                <a:solidFill>
                  <a:schemeClr val="bg1"/>
                </a:solidFill>
              </a:rPr>
              <a:t>barlow</a:t>
            </a:r>
            <a:r>
              <a:rPr lang="en-US" sz="2800" dirty="0">
                <a:solidFill>
                  <a:schemeClr val="bg1"/>
                </a:solidFill>
              </a:rPr>
              <a:t> and a Nikon D810 camera.</a:t>
            </a:r>
          </a:p>
        </p:txBody>
      </p:sp>
    </p:spTree>
    <p:extLst>
      <p:ext uri="{BB962C8B-B14F-4D97-AF65-F5344CB8AC3E}">
        <p14:creationId xmlns:p14="http://schemas.microsoft.com/office/powerpoint/2010/main" val="223171615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30312</TotalTime>
  <Words>870</Words>
  <Application>Microsoft Office PowerPoint</Application>
  <PresentationFormat>On-screen Show (4:3)</PresentationFormat>
  <Paragraphs>136</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Arial Black</vt:lpstr>
      <vt:lpstr>Times New Roman</vt:lpstr>
      <vt:lpstr>Tahoma</vt:lpstr>
      <vt:lpstr>Arial</vt:lpstr>
      <vt:lpstr>Office Theme</vt:lpstr>
      <vt:lpstr>PowerPoint Presentation</vt:lpstr>
      <vt:lpstr>PowerPoint Presentation</vt:lpstr>
      <vt:lpstr>PowerPoint Presentation</vt:lpstr>
      <vt:lpstr>Upcoming Events</vt:lpstr>
      <vt:lpstr>PowerPoint Presentation</vt:lpstr>
      <vt:lpstr>PowerPoint Presentation</vt:lpstr>
      <vt:lpstr>PowerPoint Presentation</vt:lpstr>
      <vt:lpstr>Richard Orr</vt:lpstr>
      <vt:lpstr>PowerPoint Presentation</vt:lpstr>
      <vt:lpstr>PowerPoint Presentation</vt:lpstr>
      <vt:lpstr>PowerPoint Presentation</vt:lpstr>
      <vt:lpstr>PowerPoint Presentation</vt:lpstr>
      <vt:lpstr>Peter Nerburn</vt:lpstr>
      <vt:lpstr>Gary Gilbert</vt:lpstr>
      <vt:lpstr>1991 Eclipse - Gene Handler</vt:lpstr>
      <vt:lpstr>PowerPoint Presentation</vt:lpstr>
      <vt:lpstr>PowerPoint Presentation</vt:lpstr>
      <vt:lpstr>HAL Viewers In Totality</vt:lpstr>
      <vt:lpstr>What are you Taking to Totality?</vt:lpstr>
      <vt:lpstr>Viewing Locally?</vt:lpstr>
      <vt:lpstr>Night Sky 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60</cp:revision>
  <cp:lastPrinted>2017-07-19T20:29:43Z</cp:lastPrinted>
  <dcterms:modified xsi:type="dcterms:W3CDTF">2017-07-21T15:18:01Z</dcterms:modified>
</cp:coreProperties>
</file>